
<file path=[Content_Types].xml><?xml version="1.0" encoding="utf-8"?>
<Types xmlns="http://schemas.openxmlformats.org/package/2006/content-types">
  <Default Extension="emf" ContentType="image/x-emf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sldIdLst>
    <p:sldId id="256" r:id="rId5"/>
    <p:sldId id="257" r:id="rId6"/>
    <p:sldId id="258" r:id="rId7"/>
    <p:sldId id="260" r:id="rId8"/>
    <p:sldId id="259" r:id="rId9"/>
    <p:sldId id="261" r:id="rId10"/>
    <p:sldId id="262" r:id="rId11"/>
    <p:sldId id="276" r:id="rId12"/>
    <p:sldId id="263" r:id="rId13"/>
    <p:sldId id="264" r:id="rId14"/>
    <p:sldId id="267" r:id="rId15"/>
    <p:sldId id="265" r:id="rId16"/>
    <p:sldId id="266" r:id="rId17"/>
    <p:sldId id="270" r:id="rId18"/>
    <p:sldId id="269" r:id="rId19"/>
    <p:sldId id="268" r:id="rId20"/>
    <p:sldId id="275" r:id="rId21"/>
    <p:sldId id="272" r:id="rId22"/>
    <p:sldId id="273" r:id="rId23"/>
    <p:sldId id="274" r:id="rId2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D4C44"/>
    <a:srgbClr val="4A4A4A"/>
    <a:srgbClr val="A0A0A0"/>
    <a:srgbClr val="A1A1A1"/>
    <a:srgbClr val="C7C6C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CD27EB9-8968-4EAA-A3D4-F9446D985CCA}" v="1142" dt="2025-06-11T11:28:08.296"/>
    <p1510:client id="{793C86B1-A7D7-5F15-07C3-21B4494180D8}" v="24" dt="2025-06-11T11:22:34.409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5" d="100"/>
          <a:sy n="105" d="100"/>
        </p:scale>
        <p:origin x="798" y="96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viewProps" Target="viewProps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microsoft.com/office/2015/10/relationships/revisionInfo" Target="revisionInfo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theme" Target="theme/theme1.xml"/></Relationships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hdphoto8.wdp>
</file>

<file path=ppt/media/hdphoto9.wdp>
</file>

<file path=ppt/media/image1.png>
</file>

<file path=ppt/media/image10.png>
</file>

<file path=ppt/media/image11.png>
</file>

<file path=ppt/media/image12.png>
</file>

<file path=ppt/media/image13.jpg>
</file>

<file path=ppt/media/image14.jp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4497BD-B9A7-FCB0-B73A-9BAA29211C5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DA8F42A-13BB-C731-6462-309D8C3DCD0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685D94E-33FC-17F0-30A5-CFB2380A04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A0F1B0-757F-4641-ABDF-CD33738007EE}" type="datetimeFigureOut">
              <a:rPr lang="en-US" smtClean="0"/>
              <a:t>6/11/2025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DE7C797-1D99-724C-0F0D-FFEB49D33A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0DAB465-1D7B-2662-B824-86639A37CD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E25977-985C-4B6E-8683-0BF0CDC9ED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48699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D0C917-ED36-048D-D440-8C6BFB70AD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5447D34-BB6C-4B32-9125-1F693C5921A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117A414-51C3-5761-4F16-A8879EC653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A0F1B0-757F-4641-ABDF-CD33738007EE}" type="datetimeFigureOut">
              <a:rPr lang="en-US" smtClean="0"/>
              <a:t>6/11/2025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0FF371E-1625-5B09-95E6-2AF068FF36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7F14A04-5D5D-885E-6933-417FD95A69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E25977-985C-4B6E-8683-0BF0CDC9ED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12921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4522D30-2400-1FCD-F7A3-94E6BE6DBFB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271B0FA-B8F7-FDB7-2AD8-AA66F0A5774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CF739A-CD31-5796-DCE8-5EB453F33C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A0F1B0-757F-4641-ABDF-CD33738007EE}" type="datetimeFigureOut">
              <a:rPr lang="en-US" smtClean="0"/>
              <a:t>6/11/2025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A44E175-DAE8-10B6-3817-13151B45EF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23FDCB9-C840-64F3-415D-BF0689F688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E25977-985C-4B6E-8683-0BF0CDC9ED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96541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D33DEF-CE8E-3F7B-8062-2747A83E76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CC1432-B5B4-0870-164E-150FF220FB8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7A33F65-52FE-60C1-B23E-36D951FEBA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A0F1B0-757F-4641-ABDF-CD33738007EE}" type="datetimeFigureOut">
              <a:rPr lang="en-US" smtClean="0"/>
              <a:t>6/11/2025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5561490-0177-7FA6-3324-910A8E1D52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389DCBE-1199-B5D1-A38B-F5896199CC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E25977-985C-4B6E-8683-0BF0CDC9ED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01193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03AA78-3CF6-8914-F351-97A10EEA28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171480F-F4A7-921C-CD09-9079D7632F9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DE9AFB2-A5D6-F26E-2E8E-DCF0AD875D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A0F1B0-757F-4641-ABDF-CD33738007EE}" type="datetimeFigureOut">
              <a:rPr lang="en-US" smtClean="0"/>
              <a:t>6/11/2025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29BD36E-ADFD-BFBC-A40C-30486BC009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3D788DA-C481-8CCD-1180-1E64F449EB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E25977-985C-4B6E-8683-0BF0CDC9ED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48455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CFB120-B279-B18C-5AC2-B385BFA063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12BE2D-F105-E6C2-BBC9-1DB7006A907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E8AFC24-7FAC-41D7-7E65-DC2049F284E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8467746-5412-3629-7A78-0E2E02AF9D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A0F1B0-757F-4641-ABDF-CD33738007EE}" type="datetimeFigureOut">
              <a:rPr lang="en-US" smtClean="0"/>
              <a:t>6/11/2025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C9ED6F5-8F60-FBFD-42AD-1B9E26B967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0A5A3A0-1B77-053B-5BDE-468D4AB1F6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E25977-985C-4B6E-8683-0BF0CDC9ED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06036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216159-74D3-700C-0251-D71A41CA01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73D7815-13FD-FA86-538F-2F0414679A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06EC9D4-9E4D-BDCF-5595-4B1123082E0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0AA4704-124B-C6D0-4345-68F69DFE393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1F28BD1-187B-B2F9-6AA2-1BCFA88D423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97A2723-0F42-96FD-739A-4C8A09ABCB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A0F1B0-757F-4641-ABDF-CD33738007EE}" type="datetimeFigureOut">
              <a:rPr lang="en-US" smtClean="0"/>
              <a:t>6/11/2025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51CC2C5-86CA-6153-3725-CEAA22B929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6EF6B1D-8F34-3E91-2394-22F6778E61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E25977-985C-4B6E-8683-0BF0CDC9ED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006672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7CB664-3CC7-B2DF-8999-2C876FF726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C3D2053-A149-2AF9-C01D-E6F3678F84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A0F1B0-757F-4641-ABDF-CD33738007EE}" type="datetimeFigureOut">
              <a:rPr lang="en-US" smtClean="0"/>
              <a:t>6/11/2025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6AEBFAD-C7B0-5721-AC56-DD45202973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F24FBB3-4123-1FA3-4AC3-CDCF4BB779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E25977-985C-4B6E-8683-0BF0CDC9ED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07257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E422E2D-5E36-4FCE-F6C0-20C6CB5CBB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A0F1B0-757F-4641-ABDF-CD33738007EE}" type="datetimeFigureOut">
              <a:rPr lang="en-US" smtClean="0"/>
              <a:t>6/11/2025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26025C4-DFB0-4DA9-2904-E67342D618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1D7B466-A8B2-58A1-1817-BD156C8154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E25977-985C-4B6E-8683-0BF0CDC9ED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70473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5D4FE1-422D-D707-13AF-B5F81B1657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3C8D44-61F8-6E89-466A-5586E3E065A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A119C56-83B3-0D69-A548-B399B7DF819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A0928DD-32B1-5A43-10CF-155BD271DF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A0F1B0-757F-4641-ABDF-CD33738007EE}" type="datetimeFigureOut">
              <a:rPr lang="en-US" smtClean="0"/>
              <a:t>6/11/2025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8A09DD9-B484-BC68-93E4-3F36A3E0E5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E76548E-1208-7AD1-2982-44792BD733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E25977-985C-4B6E-8683-0BF0CDC9ED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89703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F244EA-C556-F73E-6F55-FAFAFABD0A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6341450-74F9-DB3E-EC1A-7465771F3AF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10058BA-BC03-1782-655C-4808E1834FE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607C3FE-CCF9-6BCF-0FE3-28EC58DB2E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A0F1B0-757F-4641-ABDF-CD33738007EE}" type="datetimeFigureOut">
              <a:rPr lang="en-US" smtClean="0"/>
              <a:t>6/11/2025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85C021C-FFDF-3C64-3102-3B6894D9F2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6A8B8EC-8AF6-3A0A-3270-5D690D52CB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E25977-985C-4B6E-8683-0BF0CDC9ED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28130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56A7A77-AE76-EF7C-94BA-EED2BF16DC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90E1290-D464-24CF-ABCB-A48ABBEF7E9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08F2EB-3AF9-AC91-BE0B-136513C1E66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EEA0F1B0-757F-4641-ABDF-CD33738007EE}" type="datetimeFigureOut">
              <a:rPr lang="en-US" smtClean="0"/>
              <a:t>6/11/2025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EA0F220-29D1-5881-1E6C-446D1228CEB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450250D-E549-94DF-C28D-2557EEB3559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22E25977-985C-4B6E-8683-0BF0CDC9ED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95189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hdphoto" Target="../media/hdphoto9.wdp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jp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em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1.emf"/><Relationship Id="rId4" Type="http://schemas.openxmlformats.org/officeDocument/2006/relationships/image" Target="../media/image20.emf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em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4.emf"/><Relationship Id="rId4" Type="http://schemas.openxmlformats.org/officeDocument/2006/relationships/image" Target="../media/image23.emf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em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6.emf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5.wdp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6.wdp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7.wdp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8.wdp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Racing Wallpapers - Wallpaper Cave">
            <a:extLst>
              <a:ext uri="{FF2B5EF4-FFF2-40B4-BE49-F238E27FC236}">
                <a16:creationId xmlns:a16="http://schemas.microsoft.com/office/drawing/2014/main" id="{2453A327-D4D4-4444-306A-D60FDBA4CCF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4679"/>
          <a:stretch>
            <a:fillRect/>
          </a:stretch>
        </p:blipFill>
        <p:spPr bwMode="auto">
          <a:xfrm>
            <a:off x="20" y="1282"/>
            <a:ext cx="12191980" cy="68567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870F1B95-27B5-34CB-CD12-2CDA3ECAF861}"/>
              </a:ext>
            </a:extLst>
          </p:cNvPr>
          <p:cNvSpPr/>
          <p:nvPr/>
        </p:nvSpPr>
        <p:spPr>
          <a:xfrm>
            <a:off x="-600" y="0"/>
            <a:ext cx="12193200" cy="6858000"/>
          </a:xfrm>
          <a:prstGeom prst="rect">
            <a:avLst/>
          </a:prstGeom>
          <a:solidFill>
            <a:schemeClr val="tx2">
              <a:lumMod val="25000"/>
              <a:lumOff val="75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555BAB0E-AD27-C967-F3C2-BE3317BE4046}"/>
              </a:ext>
            </a:extLst>
          </p:cNvPr>
          <p:cNvGrpSpPr/>
          <p:nvPr/>
        </p:nvGrpSpPr>
        <p:grpSpPr>
          <a:xfrm>
            <a:off x="1712720" y="1399513"/>
            <a:ext cx="8766560" cy="1059211"/>
            <a:chOff x="3105381" y="2351309"/>
            <a:chExt cx="8766560" cy="1059211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8B7E3C4D-D9D2-2EB6-6F37-2E94165A68F2}"/>
                </a:ext>
              </a:extLst>
            </p:cNvPr>
            <p:cNvSpPr txBox="1"/>
            <p:nvPr/>
          </p:nvSpPr>
          <p:spPr>
            <a:xfrm>
              <a:off x="3159812" y="2394857"/>
              <a:ext cx="8712129" cy="10156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fr-FR" sz="6000" b="1" dirty="0">
                  <a:latin typeface="Avenir Next LT Pro" panose="020B0504020202020204" pitchFamily="34" charset="0"/>
                </a:rPr>
                <a:t>QUITII DE MI-MANDAT</a:t>
              </a:r>
              <a:endParaRPr lang="en-US" sz="6000" b="1" dirty="0">
                <a:latin typeface="Avenir Next LT Pro" panose="020B0504020202020204" pitchFamily="34" charset="0"/>
              </a:endParaRPr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B164C16E-3E23-E42B-6050-B3540526B4D6}"/>
                </a:ext>
              </a:extLst>
            </p:cNvPr>
            <p:cNvSpPr txBox="1"/>
            <p:nvPr/>
          </p:nvSpPr>
          <p:spPr>
            <a:xfrm>
              <a:off x="3105381" y="2351309"/>
              <a:ext cx="8712129" cy="10156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fr-FR" sz="6000" b="1" dirty="0">
                  <a:solidFill>
                    <a:schemeClr val="bg1"/>
                  </a:solidFill>
                  <a:latin typeface="Avenir Next LT Pro" panose="020B0504020202020204" pitchFamily="34" charset="0"/>
                </a:rPr>
                <a:t>QUITII DE MI-MANDAT</a:t>
              </a:r>
              <a:endParaRPr lang="en-US" sz="6000" b="1" dirty="0">
                <a:solidFill>
                  <a:schemeClr val="bg1"/>
                </a:solidFill>
                <a:latin typeface="Avenir Next LT Pro" panose="020B0504020202020204" pitchFamily="34" charset="0"/>
              </a:endParaRPr>
            </a:p>
          </p:txBody>
        </p:sp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F251E84C-6D89-EF58-F2BB-CC1CC2A09C5D}"/>
              </a:ext>
            </a:extLst>
          </p:cNvPr>
          <p:cNvGrpSpPr/>
          <p:nvPr/>
        </p:nvGrpSpPr>
        <p:grpSpPr>
          <a:xfrm>
            <a:off x="10171754" y="5016489"/>
            <a:ext cx="2018722" cy="1440000"/>
            <a:chOff x="10171754" y="5016489"/>
            <a:chExt cx="2018722" cy="1440000"/>
          </a:xfrm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18039777-3F68-13D1-270A-DF5416A39302}"/>
                </a:ext>
              </a:extLst>
            </p:cNvPr>
            <p:cNvSpPr/>
            <p:nvPr/>
          </p:nvSpPr>
          <p:spPr>
            <a:xfrm>
              <a:off x="10891753" y="5016489"/>
              <a:ext cx="1298723" cy="1440000"/>
            </a:xfrm>
            <a:prstGeom prst="rect">
              <a:avLst/>
            </a:prstGeom>
            <a:gradFill>
              <a:gsLst>
                <a:gs pos="0">
                  <a:srgbClr val="A0A0A0"/>
                </a:gs>
                <a:gs pos="100000">
                  <a:srgbClr val="4A4A4A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9" name="Picture 8" descr="A logo for a race car&#10;&#10;AI-generated content may be incorrect.">
              <a:extLst>
                <a:ext uri="{FF2B5EF4-FFF2-40B4-BE49-F238E27FC236}">
                  <a16:creationId xmlns:a16="http://schemas.microsoft.com/office/drawing/2014/main" id="{8ADFD7D6-014B-E7B8-8CD1-0FE9B287C3D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4223" t="9842" r="20441" b="11904"/>
            <a:stretch/>
          </p:blipFill>
          <p:spPr>
            <a:xfrm>
              <a:off x="10171754" y="5016489"/>
              <a:ext cx="1440000" cy="1440000"/>
            </a:xfrm>
            <a:prstGeom prst="ellipse">
              <a:avLst/>
            </a:prstGeom>
          </p:spPr>
        </p:pic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id="{FB8B23B7-E3C0-A89E-32A1-CE17057604EC}"/>
              </a:ext>
            </a:extLst>
          </p:cNvPr>
          <p:cNvGrpSpPr/>
          <p:nvPr/>
        </p:nvGrpSpPr>
        <p:grpSpPr>
          <a:xfrm>
            <a:off x="1712720" y="8015126"/>
            <a:ext cx="4224254" cy="1591432"/>
            <a:chOff x="1689424" y="3620926"/>
            <a:chExt cx="4224254" cy="1591432"/>
          </a:xfrm>
        </p:grpSpPr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3C9C7289-E99E-6683-4195-8543CA37A5A0}"/>
                </a:ext>
              </a:extLst>
            </p:cNvPr>
            <p:cNvSpPr txBox="1"/>
            <p:nvPr/>
          </p:nvSpPr>
          <p:spPr>
            <a:xfrm>
              <a:off x="1712720" y="3642698"/>
              <a:ext cx="4200958" cy="156966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571500" indent="-571500">
                <a:buFont typeface="+mj-lt"/>
                <a:buAutoNum type="romanUcPeriod"/>
              </a:pPr>
              <a:r>
                <a:rPr lang="fr-FR" sz="3200" dirty="0">
                  <a:latin typeface="Avenir Next LT Pro" panose="020B0504020202020204" pitchFamily="34" charset="0"/>
                </a:rPr>
                <a:t>Bilan moral</a:t>
              </a:r>
            </a:p>
            <a:p>
              <a:pPr marL="571500" indent="-571500">
                <a:buFont typeface="+mj-lt"/>
                <a:buAutoNum type="romanUcPeriod"/>
              </a:pPr>
              <a:r>
                <a:rPr lang="fr-FR" sz="3200" dirty="0">
                  <a:latin typeface="Avenir Next LT Pro" panose="020B0504020202020204" pitchFamily="34" charset="0"/>
                </a:rPr>
                <a:t>Bilan financier</a:t>
              </a:r>
              <a:endParaRPr lang="en-US" sz="3200" dirty="0">
                <a:latin typeface="Avenir Next LT Pro" panose="020B0504020202020204" pitchFamily="34" charset="0"/>
              </a:endParaRPr>
            </a:p>
            <a:p>
              <a:pPr marL="571500" indent="-571500">
                <a:buFont typeface="+mj-lt"/>
                <a:buAutoNum type="romanUcPeriod"/>
              </a:pPr>
              <a:r>
                <a:rPr lang="en-US" sz="3200" dirty="0">
                  <a:latin typeface="Avenir Next LT Pro" panose="020B0504020202020204" pitchFamily="34" charset="0"/>
                </a:rPr>
                <a:t>Anticipation du S2</a:t>
              </a:r>
              <a:endParaRPr lang="fr-FR" sz="3200" dirty="0">
                <a:latin typeface="Avenir Next LT Pro" panose="020B0504020202020204" pitchFamily="34" charset="0"/>
              </a:endParaRP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7DDCEDB2-649E-EC38-7C9C-E6C37E6F4118}"/>
                </a:ext>
              </a:extLst>
            </p:cNvPr>
            <p:cNvSpPr txBox="1"/>
            <p:nvPr/>
          </p:nvSpPr>
          <p:spPr>
            <a:xfrm>
              <a:off x="1689424" y="3620926"/>
              <a:ext cx="4200958" cy="156966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571500" indent="-571500">
                <a:buFont typeface="+mj-lt"/>
                <a:buAutoNum type="romanUcPeriod"/>
              </a:pPr>
              <a:r>
                <a:rPr lang="fr-FR" sz="3200" dirty="0">
                  <a:solidFill>
                    <a:schemeClr val="bg1"/>
                  </a:solidFill>
                  <a:latin typeface="Avenir Next LT Pro" panose="020B0504020202020204" pitchFamily="34" charset="0"/>
                </a:rPr>
                <a:t>Bilan moral</a:t>
              </a:r>
            </a:p>
            <a:p>
              <a:pPr marL="571500" indent="-571500">
                <a:buFont typeface="+mj-lt"/>
                <a:buAutoNum type="romanUcPeriod"/>
              </a:pPr>
              <a:r>
                <a:rPr lang="fr-FR" sz="3200" dirty="0">
                  <a:solidFill>
                    <a:schemeClr val="bg1"/>
                  </a:solidFill>
                  <a:latin typeface="Avenir Next LT Pro" panose="020B0504020202020204" pitchFamily="34" charset="0"/>
                </a:rPr>
                <a:t>Bilan financier</a:t>
              </a:r>
              <a:endParaRPr lang="en-US" sz="3200" dirty="0">
                <a:solidFill>
                  <a:schemeClr val="bg1"/>
                </a:solidFill>
                <a:latin typeface="Avenir Next LT Pro" panose="020B0504020202020204" pitchFamily="34" charset="0"/>
              </a:endParaRPr>
            </a:p>
            <a:p>
              <a:pPr marL="571500" indent="-571500">
                <a:buFont typeface="+mj-lt"/>
                <a:buAutoNum type="romanUcPeriod"/>
              </a:pPr>
              <a:r>
                <a:rPr lang="en-US" sz="3200" dirty="0">
                  <a:solidFill>
                    <a:schemeClr val="bg1"/>
                  </a:solidFill>
                  <a:latin typeface="Avenir Next LT Pro" panose="020B0504020202020204" pitchFamily="34" charset="0"/>
                </a:rPr>
                <a:t>Anticipation du S2</a:t>
              </a:r>
              <a:endParaRPr lang="fr-FR" sz="3200" dirty="0">
                <a:solidFill>
                  <a:schemeClr val="bg1"/>
                </a:solidFill>
                <a:latin typeface="Avenir Next LT Pro" panose="020B0504020202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8044410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 -0.14815 " pathEditMode="relative" rAng="0" ptsTypes="AA">
                                      <p:cBhvr>
                                        <p:cTn id="6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7407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45833E-6 -2.22222E-6 L -0.00117 -0.71574 " pathEditMode="relative" rAng="0" ptsTypes="AA">
                                      <p:cBhvr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65" y="-35787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087373F-4D68-B946-1575-2F576BC8A58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A red race car on a road&#10;&#10;AI-generated content may be incorrect.">
            <a:extLst>
              <a:ext uri="{FF2B5EF4-FFF2-40B4-BE49-F238E27FC236}">
                <a16:creationId xmlns:a16="http://schemas.microsoft.com/office/drawing/2014/main" id="{45539C3B-3290-2A59-D621-11C20D073EE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  <a14:imgEffect>
                      <a14:saturation sat="0"/>
                    </a14:imgEffect>
                  </a14:imgLayer>
                </a14:imgProps>
              </a:ext>
            </a:extLst>
          </a:blip>
          <a:srcRect t="2206" b="6718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13BC2F68-FE23-9982-D13A-B232FB59F77F}"/>
              </a:ext>
            </a:extLst>
          </p:cNvPr>
          <p:cNvSpPr/>
          <p:nvPr/>
        </p:nvSpPr>
        <p:spPr>
          <a:xfrm>
            <a:off x="-600" y="0"/>
            <a:ext cx="12193200" cy="6858000"/>
          </a:xfrm>
          <a:prstGeom prst="rect">
            <a:avLst/>
          </a:prstGeom>
          <a:solidFill>
            <a:schemeClr val="tx2">
              <a:lumMod val="25000"/>
              <a:lumOff val="75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A31C1126-693B-6E8C-E081-16696893930A}"/>
              </a:ext>
            </a:extLst>
          </p:cNvPr>
          <p:cNvGrpSpPr/>
          <p:nvPr/>
        </p:nvGrpSpPr>
        <p:grpSpPr>
          <a:xfrm>
            <a:off x="1678672" y="1440000"/>
            <a:ext cx="8834655" cy="1059211"/>
            <a:chOff x="3105381" y="2351309"/>
            <a:chExt cx="8834655" cy="1059211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C63FD23F-4427-08D8-6A15-B158EA010A9A}"/>
                </a:ext>
              </a:extLst>
            </p:cNvPr>
            <p:cNvSpPr txBox="1"/>
            <p:nvPr/>
          </p:nvSpPr>
          <p:spPr>
            <a:xfrm>
              <a:off x="3159812" y="2394857"/>
              <a:ext cx="8780224" cy="10156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fr-FR" sz="6000" b="1" dirty="0">
                  <a:latin typeface="Avenir Next LT Pro" panose="020B0504020202020204" pitchFamily="34" charset="0"/>
                </a:rPr>
                <a:t>ORGANISATION DU S2</a:t>
              </a:r>
              <a:endParaRPr lang="en-US" sz="6000" b="1" dirty="0">
                <a:latin typeface="Avenir Next LT Pro" panose="020B0504020202020204" pitchFamily="34" charset="0"/>
              </a:endParaRP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BD9EF00D-9296-270D-0275-13B6C4D784CA}"/>
                </a:ext>
              </a:extLst>
            </p:cNvPr>
            <p:cNvSpPr txBox="1"/>
            <p:nvPr/>
          </p:nvSpPr>
          <p:spPr>
            <a:xfrm>
              <a:off x="3105381" y="2351309"/>
              <a:ext cx="8780224" cy="10156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fr-FR" sz="6000" b="1" dirty="0">
                  <a:solidFill>
                    <a:schemeClr val="bg1"/>
                  </a:solidFill>
                  <a:latin typeface="Avenir Next LT Pro" panose="020B0504020202020204" pitchFamily="34" charset="0"/>
                </a:rPr>
                <a:t>ORGANISATION DU S2</a:t>
              </a:r>
              <a:endParaRPr lang="en-US" sz="6000" b="1" dirty="0">
                <a:solidFill>
                  <a:schemeClr val="bg1"/>
                </a:solidFill>
                <a:latin typeface="Avenir Next LT Pro" panose="020B0504020202020204" pitchFamily="34" charset="0"/>
              </a:endParaRPr>
            </a:p>
          </p:txBody>
        </p:sp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610336C1-F7A0-ECE2-CF18-F614519DD182}"/>
              </a:ext>
            </a:extLst>
          </p:cNvPr>
          <p:cNvGrpSpPr/>
          <p:nvPr/>
        </p:nvGrpSpPr>
        <p:grpSpPr>
          <a:xfrm>
            <a:off x="10171754" y="5016489"/>
            <a:ext cx="2018722" cy="1440000"/>
            <a:chOff x="10171754" y="5016489"/>
            <a:chExt cx="2018722" cy="1440000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F78B1298-3BF6-4BDD-F6C6-136103F4B2B6}"/>
                </a:ext>
              </a:extLst>
            </p:cNvPr>
            <p:cNvSpPr/>
            <p:nvPr/>
          </p:nvSpPr>
          <p:spPr>
            <a:xfrm>
              <a:off x="10891753" y="5016489"/>
              <a:ext cx="1298723" cy="1440000"/>
            </a:xfrm>
            <a:prstGeom prst="rect">
              <a:avLst/>
            </a:prstGeom>
            <a:gradFill>
              <a:gsLst>
                <a:gs pos="0">
                  <a:srgbClr val="A0A0A0"/>
                </a:gs>
                <a:gs pos="100000">
                  <a:srgbClr val="4A4A4A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9" name="Picture 8" descr="A logo for a race car&#10;&#10;AI-generated content may be incorrect.">
              <a:extLst>
                <a:ext uri="{FF2B5EF4-FFF2-40B4-BE49-F238E27FC236}">
                  <a16:creationId xmlns:a16="http://schemas.microsoft.com/office/drawing/2014/main" id="{18C40DCB-7B66-09E9-54F1-331895D8BB9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4223" t="9842" r="20441" b="11904"/>
            <a:stretch/>
          </p:blipFill>
          <p:spPr>
            <a:xfrm>
              <a:off x="10171754" y="5016489"/>
              <a:ext cx="1440000" cy="1440000"/>
            </a:xfrm>
            <a:prstGeom prst="ellipse">
              <a:avLst/>
            </a:prstGeom>
          </p:spPr>
        </p:pic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C6B07645-D701-C581-54B2-16EE8CB9DDEF}"/>
              </a:ext>
            </a:extLst>
          </p:cNvPr>
          <p:cNvGrpSpPr/>
          <p:nvPr/>
        </p:nvGrpSpPr>
        <p:grpSpPr>
          <a:xfrm>
            <a:off x="360000" y="360000"/>
            <a:ext cx="2876399" cy="418258"/>
            <a:chOff x="3135861" y="2376709"/>
            <a:chExt cx="2876399" cy="418258"/>
          </a:xfrm>
        </p:grpSpPr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8D1FCC5E-8BEB-7A73-1E50-10D1D75CBA8F}"/>
                </a:ext>
              </a:extLst>
            </p:cNvPr>
            <p:cNvSpPr txBox="1"/>
            <p:nvPr/>
          </p:nvSpPr>
          <p:spPr>
            <a:xfrm>
              <a:off x="3159812" y="2394857"/>
              <a:ext cx="2852448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fr-FR" sz="2000" b="1" dirty="0">
                  <a:latin typeface="Avenir Next LT Pro" panose="020B0504020202020204" pitchFamily="34" charset="0"/>
                </a:rPr>
                <a:t>III. Anticipation du S2</a:t>
              </a:r>
              <a:endParaRPr lang="en-US" sz="2000" b="1" dirty="0">
                <a:latin typeface="Avenir Next LT Pro" panose="020B0504020202020204" pitchFamily="34" charset="0"/>
              </a:endParaRP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409DFB06-4ED3-4E6F-5ED5-6152A4B05944}"/>
                </a:ext>
              </a:extLst>
            </p:cNvPr>
            <p:cNvSpPr txBox="1"/>
            <p:nvPr/>
          </p:nvSpPr>
          <p:spPr>
            <a:xfrm>
              <a:off x="3135861" y="2376709"/>
              <a:ext cx="2852448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fr-FR" sz="2000" b="1" dirty="0">
                  <a:solidFill>
                    <a:schemeClr val="bg1"/>
                  </a:solidFill>
                  <a:latin typeface="Avenir Next LT Pro" panose="020B0504020202020204" pitchFamily="34" charset="0"/>
                </a:rPr>
                <a:t>III. Anticipation du S2</a:t>
              </a:r>
              <a:endParaRPr lang="en-US" sz="2000" b="1" dirty="0">
                <a:solidFill>
                  <a:schemeClr val="bg1"/>
                </a:solidFill>
                <a:latin typeface="Avenir Next LT Pro" panose="020B0504020202020204" pitchFamily="34" charset="0"/>
              </a:endParaRPr>
            </a:p>
          </p:txBody>
        </p:sp>
      </p:grpSp>
      <p:sp>
        <p:nvSpPr>
          <p:cNvPr id="12" name="TextBox 11">
            <a:extLst>
              <a:ext uri="{FF2B5EF4-FFF2-40B4-BE49-F238E27FC236}">
                <a16:creationId xmlns:a16="http://schemas.microsoft.com/office/drawing/2014/main" id="{4D2FD4A7-EA70-E327-7C3A-D3BFC2C8CB69}"/>
              </a:ext>
            </a:extLst>
          </p:cNvPr>
          <p:cNvSpPr txBox="1"/>
          <p:nvPr/>
        </p:nvSpPr>
        <p:spPr>
          <a:xfrm>
            <a:off x="2169598" y="3322901"/>
            <a:ext cx="8349530" cy="224676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fr-FR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venir Next LT Pro" panose="020B0504020202020204" pitchFamily="34" charset="0"/>
              </a:rPr>
              <a:t>Edouard Déclochez (président et </a:t>
            </a:r>
            <a:r>
              <a:rPr lang="fr-FR" sz="28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venir Next LT Pro" panose="020B0504020202020204" pitchFamily="34" charset="0"/>
              </a:rPr>
              <a:t>respo</a:t>
            </a:r>
            <a:r>
              <a:rPr lang="fr-FR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venir Next LT Pro" panose="020B0504020202020204" pitchFamily="34" charset="0"/>
              </a:rPr>
              <a:t>. </a:t>
            </a:r>
            <a:r>
              <a:rPr lang="fr-FR" sz="28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venir Next LT Pro" panose="020B0504020202020204" pitchFamily="34" charset="0"/>
              </a:rPr>
              <a:t>comm</a:t>
            </a:r>
            <a:r>
              <a:rPr lang="fr-FR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venir Next LT Pro" panose="020B0504020202020204" pitchFamily="34" charset="0"/>
              </a:rPr>
              <a:t>.)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fr-FR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venir Next LT Pro" panose="020B0504020202020204" pitchFamily="34" charset="0"/>
              </a:rPr>
              <a:t>Arthur </a:t>
            </a:r>
            <a:r>
              <a:rPr lang="fr-FR" sz="28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venir Next LT Pro" panose="020B0504020202020204" pitchFamily="34" charset="0"/>
              </a:rPr>
              <a:t>Magron</a:t>
            </a:r>
            <a:r>
              <a:rPr lang="fr-FR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venir Next LT Pro" panose="020B0504020202020204" pitchFamily="34" charset="0"/>
              </a:rPr>
              <a:t> (vice-président)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fr-FR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venir Next LT Pro" panose="020B0504020202020204" pitchFamily="34" charset="0"/>
              </a:rPr>
              <a:t>Alexandre </a:t>
            </a:r>
            <a:r>
              <a:rPr lang="fr-FR" sz="28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venir Next LT Pro" panose="020B0504020202020204" pitchFamily="34" charset="0"/>
              </a:rPr>
              <a:t>Romanenko</a:t>
            </a:r>
            <a:r>
              <a:rPr lang="fr-FR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venir Next LT Pro" panose="020B0504020202020204" pitchFamily="34" charset="0"/>
              </a:rPr>
              <a:t> (trésorier)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fr-FR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venir Next LT Pro" panose="020B0504020202020204" pitchFamily="34" charset="0"/>
              </a:rPr>
              <a:t>Jean-Baptiste </a:t>
            </a:r>
            <a:r>
              <a:rPr lang="fr-FR" sz="28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venir Next LT Pro" panose="020B0504020202020204" pitchFamily="34" charset="0"/>
              </a:rPr>
              <a:t>Zannier</a:t>
            </a:r>
            <a:r>
              <a:rPr lang="fr-FR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venir Next LT Pro" panose="020B0504020202020204" pitchFamily="34" charset="0"/>
              </a:rPr>
              <a:t> (secrétaire général)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fr-FR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venir Next LT Pro" panose="020B0504020202020204" pitchFamily="34" charset="0"/>
              </a:rPr>
              <a:t>Victor Lelong (responsable RSE)</a:t>
            </a:r>
          </a:p>
        </p:txBody>
      </p:sp>
    </p:spTree>
    <p:extLst>
      <p:ext uri="{BB962C8B-B14F-4D97-AF65-F5344CB8AC3E}">
        <p14:creationId xmlns:p14="http://schemas.microsoft.com/office/powerpoint/2010/main" val="30792729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D69D4CC-3682-53B0-8F8A-01FFF671BFD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7BB81CEB-AAF2-69FE-AF2E-C0294D417822}"/>
              </a:ext>
            </a:extLst>
          </p:cNvPr>
          <p:cNvSpPr/>
          <p:nvPr/>
        </p:nvSpPr>
        <p:spPr>
          <a:xfrm>
            <a:off x="-600" y="0"/>
            <a:ext cx="12193200" cy="6858000"/>
          </a:xfrm>
          <a:prstGeom prst="rect">
            <a:avLst/>
          </a:prstGeom>
          <a:gradFill flip="none" rotWithShape="1">
            <a:gsLst>
              <a:gs pos="0">
                <a:schemeClr val="tx1">
                  <a:lumMod val="50000"/>
                  <a:lumOff val="50000"/>
                </a:schemeClr>
              </a:gs>
              <a:gs pos="100000">
                <a:schemeClr val="tx1">
                  <a:lumMod val="95000"/>
                  <a:lumOff val="5000"/>
                </a:schemeClr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78AE4CB4-77AB-EDBA-7260-6564E9711A11}"/>
              </a:ext>
            </a:extLst>
          </p:cNvPr>
          <p:cNvSpPr/>
          <p:nvPr/>
        </p:nvSpPr>
        <p:spPr>
          <a:xfrm>
            <a:off x="-600" y="0"/>
            <a:ext cx="12193200" cy="6858000"/>
          </a:xfrm>
          <a:prstGeom prst="rect">
            <a:avLst/>
          </a:prstGeom>
          <a:solidFill>
            <a:schemeClr val="tx2">
              <a:lumMod val="25000"/>
              <a:lumOff val="75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1F8DAD04-3A35-941D-F5B2-D2390C175401}"/>
              </a:ext>
            </a:extLst>
          </p:cNvPr>
          <p:cNvGrpSpPr/>
          <p:nvPr/>
        </p:nvGrpSpPr>
        <p:grpSpPr>
          <a:xfrm>
            <a:off x="10171754" y="5016489"/>
            <a:ext cx="2018722" cy="1440000"/>
            <a:chOff x="10171754" y="5016489"/>
            <a:chExt cx="2018722" cy="1440000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1ACABE42-9167-C08B-657B-138E1F3FCF76}"/>
                </a:ext>
              </a:extLst>
            </p:cNvPr>
            <p:cNvSpPr/>
            <p:nvPr/>
          </p:nvSpPr>
          <p:spPr>
            <a:xfrm>
              <a:off x="10891753" y="5016489"/>
              <a:ext cx="1298723" cy="1440000"/>
            </a:xfrm>
            <a:prstGeom prst="rect">
              <a:avLst/>
            </a:prstGeom>
            <a:gradFill>
              <a:gsLst>
                <a:gs pos="0">
                  <a:srgbClr val="A0A0A0"/>
                </a:gs>
                <a:gs pos="100000">
                  <a:srgbClr val="4A4A4A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9" name="Picture 8" descr="A logo for a race car&#10;&#10;AI-generated content may be incorrect.">
              <a:extLst>
                <a:ext uri="{FF2B5EF4-FFF2-40B4-BE49-F238E27FC236}">
                  <a16:creationId xmlns:a16="http://schemas.microsoft.com/office/drawing/2014/main" id="{0F0C19FC-7411-6F92-188A-F3C6B86A6F1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4223" t="9842" r="20441" b="11904"/>
            <a:stretch/>
          </p:blipFill>
          <p:spPr>
            <a:xfrm>
              <a:off x="10171754" y="5016489"/>
              <a:ext cx="1440000" cy="1440000"/>
            </a:xfrm>
            <a:prstGeom prst="ellipse">
              <a:avLst/>
            </a:prstGeom>
          </p:spPr>
        </p:pic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D5FAA268-6F39-6BD0-54D1-0A30A5095D06}"/>
              </a:ext>
            </a:extLst>
          </p:cNvPr>
          <p:cNvGrpSpPr/>
          <p:nvPr/>
        </p:nvGrpSpPr>
        <p:grpSpPr>
          <a:xfrm>
            <a:off x="360000" y="360000"/>
            <a:ext cx="1644716" cy="418258"/>
            <a:chOff x="3135861" y="2376709"/>
            <a:chExt cx="1644716" cy="418258"/>
          </a:xfrm>
        </p:grpSpPr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E08CD514-1D6C-67FC-87A5-414E3CD2FD4C}"/>
                </a:ext>
              </a:extLst>
            </p:cNvPr>
            <p:cNvSpPr txBox="1"/>
            <p:nvPr/>
          </p:nvSpPr>
          <p:spPr>
            <a:xfrm>
              <a:off x="3159812" y="2394857"/>
              <a:ext cx="1620765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fr-FR" sz="2000" b="1" dirty="0">
                  <a:latin typeface="Avenir Next LT Pro" panose="020B0504020202020204" pitchFamily="34" charset="0"/>
                </a:rPr>
                <a:t>IV. Annexes</a:t>
              </a:r>
              <a:endParaRPr lang="en-US" sz="2000" b="1" dirty="0">
                <a:latin typeface="Avenir Next LT Pro" panose="020B0504020202020204" pitchFamily="34" charset="0"/>
              </a:endParaRP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683CF2D8-6254-09E4-859D-6AFABE103B73}"/>
                </a:ext>
              </a:extLst>
            </p:cNvPr>
            <p:cNvSpPr txBox="1"/>
            <p:nvPr/>
          </p:nvSpPr>
          <p:spPr>
            <a:xfrm>
              <a:off x="3135861" y="2376709"/>
              <a:ext cx="1620765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fr-FR" sz="2000" b="1" dirty="0">
                  <a:solidFill>
                    <a:schemeClr val="bg1"/>
                  </a:solidFill>
                  <a:latin typeface="Avenir Next LT Pro" panose="020B0504020202020204" pitchFamily="34" charset="0"/>
                </a:rPr>
                <a:t>IV. Annexes</a:t>
              </a:r>
              <a:endParaRPr lang="en-US" sz="2000" b="1" dirty="0">
                <a:solidFill>
                  <a:schemeClr val="bg1"/>
                </a:solidFill>
                <a:latin typeface="Avenir Next LT Pro" panose="020B0504020202020204" pitchFamily="34" charset="0"/>
              </a:endParaRPr>
            </a:p>
          </p:txBody>
        </p: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FF7C6415-0632-D120-734F-165C21E0416A}"/>
              </a:ext>
            </a:extLst>
          </p:cNvPr>
          <p:cNvGrpSpPr/>
          <p:nvPr/>
        </p:nvGrpSpPr>
        <p:grpSpPr>
          <a:xfrm>
            <a:off x="4225171" y="627200"/>
            <a:ext cx="3741659" cy="1059211"/>
            <a:chOff x="3105381" y="2351309"/>
            <a:chExt cx="3741659" cy="1059211"/>
          </a:xfrm>
        </p:grpSpPr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E2C732C4-C385-5198-B384-1AB567324466}"/>
                </a:ext>
              </a:extLst>
            </p:cNvPr>
            <p:cNvSpPr txBox="1"/>
            <p:nvPr/>
          </p:nvSpPr>
          <p:spPr>
            <a:xfrm>
              <a:off x="3159812" y="2394857"/>
              <a:ext cx="3687228" cy="10156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fr-FR" sz="6000" b="1" dirty="0">
                  <a:latin typeface="Avenir Next LT Pro" panose="020B0504020202020204" pitchFamily="34" charset="0"/>
                </a:rPr>
                <a:t>Bilan RSE</a:t>
              </a:r>
              <a:endParaRPr lang="en-US" sz="6000" b="1" dirty="0">
                <a:latin typeface="Avenir Next LT Pro" panose="020B0504020202020204" pitchFamily="34" charset="0"/>
              </a:endParaRP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561F743F-DC79-0537-F5C5-DD131F46F9C7}"/>
                </a:ext>
              </a:extLst>
            </p:cNvPr>
            <p:cNvSpPr txBox="1"/>
            <p:nvPr/>
          </p:nvSpPr>
          <p:spPr>
            <a:xfrm>
              <a:off x="3105381" y="2351309"/>
              <a:ext cx="3687228" cy="10156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fr-FR" sz="6000" b="1" dirty="0">
                  <a:solidFill>
                    <a:schemeClr val="bg1"/>
                  </a:solidFill>
                  <a:latin typeface="Avenir Next LT Pro" panose="020B0504020202020204" pitchFamily="34" charset="0"/>
                </a:rPr>
                <a:t>Bilan RSE</a:t>
              </a:r>
              <a:endParaRPr lang="en-US" sz="6000" b="1" dirty="0">
                <a:solidFill>
                  <a:schemeClr val="bg1"/>
                </a:solidFill>
                <a:latin typeface="Avenir Next LT Pro" panose="020B0504020202020204" pitchFamily="34" charset="0"/>
              </a:endParaRPr>
            </a:p>
          </p:txBody>
        </p:sp>
      </p:grpSp>
      <p:sp>
        <p:nvSpPr>
          <p:cNvPr id="23" name="TextBox 22">
            <a:extLst>
              <a:ext uri="{FF2B5EF4-FFF2-40B4-BE49-F238E27FC236}">
                <a16:creationId xmlns:a16="http://schemas.microsoft.com/office/drawing/2014/main" id="{A70CED3F-3872-6876-C2B4-38D17AB27681}"/>
              </a:ext>
            </a:extLst>
          </p:cNvPr>
          <p:cNvSpPr txBox="1"/>
          <p:nvPr/>
        </p:nvSpPr>
        <p:spPr>
          <a:xfrm>
            <a:off x="580246" y="2128944"/>
            <a:ext cx="10060502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venir Next LT Pro" panose="020B0504020202020204" pitchFamily="34" charset="0"/>
              </a:rPr>
              <a:t>Objectif initial : réduire de 5% les émissions du CO2 de l’association. ✓</a:t>
            </a:r>
          </a:p>
          <a:p>
            <a:endParaRPr lang="fr-FR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venir Next LT Pro" panose="020B0504020202020204" pitchFamily="34" charset="0"/>
            </a:endParaRPr>
          </a:p>
          <a:p>
            <a:r>
              <a:rPr lang="fr-FR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venir Next LT Pro" panose="020B0504020202020204" pitchFamily="34" charset="0"/>
              </a:rPr>
              <a:t>Environnemental ✓</a:t>
            </a:r>
          </a:p>
          <a:p>
            <a:r>
              <a:rPr lang="fr-FR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venir Next LT Pro" panose="020B0504020202020204" pitchFamily="34" charset="0"/>
              </a:rPr>
              <a:t>Carbone : réduction de 45,3% des émissions sur le GP de F1 par rapport à l’année dernière, l’événement le plus important de l’année. Karting, </a:t>
            </a:r>
            <a:r>
              <a:rPr lang="fr-FR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venir Next LT Pro" panose="020B0504020202020204" pitchFamily="34" charset="0"/>
              </a:rPr>
              <a:t>apé’race</a:t>
            </a:r>
            <a:r>
              <a:rPr lang="fr-FR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venir Next LT Pro" panose="020B0504020202020204" pitchFamily="34" charset="0"/>
              </a:rPr>
              <a:t> restent bas, 24h de l’</a:t>
            </a:r>
            <a:r>
              <a:rPr lang="fr-FR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venir Next LT Pro" panose="020B0504020202020204" pitchFamily="34" charset="0"/>
              </a:rPr>
              <a:t>Essec</a:t>
            </a:r>
            <a:r>
              <a:rPr lang="fr-FR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venir Next LT Pro" panose="020B0504020202020204" pitchFamily="34" charset="0"/>
              </a:rPr>
              <a:t> inchangé.</a:t>
            </a:r>
          </a:p>
          <a:p>
            <a:r>
              <a:rPr lang="fr-FR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venir Next LT Pro" panose="020B0504020202020204" pitchFamily="34" charset="0"/>
              </a:rPr>
              <a:t>Environnement : suppression des goodies excepté ceux demandés par les sponsors.</a:t>
            </a:r>
          </a:p>
          <a:p>
            <a:r>
              <a:rPr lang="fr-FR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venir Next LT Pro" panose="020B0504020202020204" pitchFamily="34" charset="0"/>
              </a:rPr>
              <a:t>Social ×</a:t>
            </a:r>
          </a:p>
          <a:p>
            <a:r>
              <a:rPr lang="fr-FR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venir Next LT Pro" panose="020B0504020202020204" pitchFamily="34" charset="0"/>
              </a:rPr>
              <a:t>Inchangé. Objectifs S2 : proposer des tarifs boursiers à tous les événements, faire de la sensibilisation aux enjeux écologiques dans l’automobile.</a:t>
            </a:r>
          </a:p>
          <a:p>
            <a:r>
              <a:rPr lang="fr-FR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venir Next LT Pro" panose="020B0504020202020204" pitchFamily="34" charset="0"/>
              </a:rPr>
              <a:t>Gouvernance ✓</a:t>
            </a:r>
          </a:p>
          <a:p>
            <a:r>
              <a:rPr lang="fr-FR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venir Next LT Pro" panose="020B0504020202020204" pitchFamily="34" charset="0"/>
              </a:rPr>
              <a:t>Réunion 2 fois par mois pour tenir au courant les membres de l’association des nouveautés,</a:t>
            </a:r>
            <a:br>
              <a:rPr lang="fr-FR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venir Next LT Pro" panose="020B0504020202020204" pitchFamily="34" charset="0"/>
              </a:rPr>
            </a:br>
            <a:r>
              <a:rPr lang="fr-FR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venir Next LT Pro" panose="020B0504020202020204" pitchFamily="34" charset="0"/>
              </a:rPr>
              <a:t>participation aux formations.</a:t>
            </a:r>
          </a:p>
        </p:txBody>
      </p:sp>
    </p:spTree>
    <p:extLst>
      <p:ext uri="{BB962C8B-B14F-4D97-AF65-F5344CB8AC3E}">
        <p14:creationId xmlns:p14="http://schemas.microsoft.com/office/powerpoint/2010/main" val="40495946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0677940-96FA-E64A-5740-7B469AF9A2D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565A43E4-5DE0-2AAB-5A00-B348F08CD6B6}"/>
              </a:ext>
            </a:extLst>
          </p:cNvPr>
          <p:cNvSpPr/>
          <p:nvPr/>
        </p:nvSpPr>
        <p:spPr>
          <a:xfrm>
            <a:off x="-600" y="0"/>
            <a:ext cx="12193200" cy="6858000"/>
          </a:xfrm>
          <a:prstGeom prst="rect">
            <a:avLst/>
          </a:prstGeom>
          <a:gradFill flip="none" rotWithShape="1">
            <a:gsLst>
              <a:gs pos="0">
                <a:schemeClr val="tx1">
                  <a:lumMod val="50000"/>
                  <a:lumOff val="50000"/>
                </a:schemeClr>
              </a:gs>
              <a:gs pos="100000">
                <a:schemeClr val="tx1">
                  <a:lumMod val="95000"/>
                  <a:lumOff val="5000"/>
                </a:schemeClr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9411B02E-771C-583E-2A7C-876C23EC64ED}"/>
              </a:ext>
            </a:extLst>
          </p:cNvPr>
          <p:cNvSpPr/>
          <p:nvPr/>
        </p:nvSpPr>
        <p:spPr>
          <a:xfrm>
            <a:off x="-600" y="0"/>
            <a:ext cx="12193200" cy="6858000"/>
          </a:xfrm>
          <a:prstGeom prst="rect">
            <a:avLst/>
          </a:prstGeom>
          <a:solidFill>
            <a:schemeClr val="tx2">
              <a:lumMod val="25000"/>
              <a:lumOff val="75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C04A874F-BCE7-59C9-2084-892B886EE978}"/>
              </a:ext>
            </a:extLst>
          </p:cNvPr>
          <p:cNvGrpSpPr/>
          <p:nvPr/>
        </p:nvGrpSpPr>
        <p:grpSpPr>
          <a:xfrm>
            <a:off x="10171754" y="5016489"/>
            <a:ext cx="2018722" cy="1440000"/>
            <a:chOff x="10171754" y="5016489"/>
            <a:chExt cx="2018722" cy="1440000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33EA644A-8E35-7B45-B4DF-3E207682CBDA}"/>
                </a:ext>
              </a:extLst>
            </p:cNvPr>
            <p:cNvSpPr/>
            <p:nvPr/>
          </p:nvSpPr>
          <p:spPr>
            <a:xfrm>
              <a:off x="10891753" y="5016489"/>
              <a:ext cx="1298723" cy="1440000"/>
            </a:xfrm>
            <a:prstGeom prst="rect">
              <a:avLst/>
            </a:prstGeom>
            <a:gradFill>
              <a:gsLst>
                <a:gs pos="0">
                  <a:srgbClr val="A0A0A0"/>
                </a:gs>
                <a:gs pos="100000">
                  <a:srgbClr val="4A4A4A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9" name="Picture 8" descr="A logo for a race car&#10;&#10;AI-generated content may be incorrect.">
              <a:extLst>
                <a:ext uri="{FF2B5EF4-FFF2-40B4-BE49-F238E27FC236}">
                  <a16:creationId xmlns:a16="http://schemas.microsoft.com/office/drawing/2014/main" id="{9C82CF3C-348A-F33B-DCA9-C5DF679D9B5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4223" t="9842" r="20441" b="11904"/>
            <a:stretch/>
          </p:blipFill>
          <p:spPr>
            <a:xfrm>
              <a:off x="10171754" y="5016489"/>
              <a:ext cx="1440000" cy="1440000"/>
            </a:xfrm>
            <a:prstGeom prst="ellipse">
              <a:avLst/>
            </a:prstGeom>
          </p:spPr>
        </p:pic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7679C45E-461D-65B8-4219-0A70C031E26F}"/>
              </a:ext>
            </a:extLst>
          </p:cNvPr>
          <p:cNvGrpSpPr/>
          <p:nvPr/>
        </p:nvGrpSpPr>
        <p:grpSpPr>
          <a:xfrm>
            <a:off x="360000" y="360000"/>
            <a:ext cx="1644716" cy="418258"/>
            <a:chOff x="3135861" y="2376709"/>
            <a:chExt cx="1644716" cy="418258"/>
          </a:xfrm>
        </p:grpSpPr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F6CC4AE5-CF95-67BC-F577-EFB567F684EE}"/>
                </a:ext>
              </a:extLst>
            </p:cNvPr>
            <p:cNvSpPr txBox="1"/>
            <p:nvPr/>
          </p:nvSpPr>
          <p:spPr>
            <a:xfrm>
              <a:off x="3159812" y="2394857"/>
              <a:ext cx="1620765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fr-FR" sz="2000" b="1" dirty="0">
                  <a:latin typeface="Avenir Next LT Pro" panose="020B0504020202020204" pitchFamily="34" charset="0"/>
                </a:rPr>
                <a:t>IV. Annexes</a:t>
              </a:r>
              <a:endParaRPr lang="en-US" sz="2000" b="1" dirty="0">
                <a:latin typeface="Avenir Next LT Pro" panose="020B0504020202020204" pitchFamily="34" charset="0"/>
              </a:endParaRP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71D28ABA-474B-762E-4C16-9084471D1C2F}"/>
                </a:ext>
              </a:extLst>
            </p:cNvPr>
            <p:cNvSpPr txBox="1"/>
            <p:nvPr/>
          </p:nvSpPr>
          <p:spPr>
            <a:xfrm>
              <a:off x="3135861" y="2376709"/>
              <a:ext cx="1620765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fr-FR" sz="2000" b="1" dirty="0">
                  <a:solidFill>
                    <a:schemeClr val="bg1"/>
                  </a:solidFill>
                  <a:latin typeface="Avenir Next LT Pro" panose="020B0504020202020204" pitchFamily="34" charset="0"/>
                </a:rPr>
                <a:t>IV. Annexes</a:t>
              </a:r>
              <a:endParaRPr lang="en-US" sz="2000" b="1" dirty="0">
                <a:solidFill>
                  <a:schemeClr val="bg1"/>
                </a:solidFill>
                <a:latin typeface="Avenir Next LT Pro" panose="020B0504020202020204" pitchFamily="34" charset="0"/>
              </a:endParaRPr>
            </a:p>
          </p:txBody>
        </p: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2FD2001A-DE2D-7F29-A615-9862C9D46C12}"/>
              </a:ext>
            </a:extLst>
          </p:cNvPr>
          <p:cNvGrpSpPr/>
          <p:nvPr/>
        </p:nvGrpSpPr>
        <p:grpSpPr>
          <a:xfrm>
            <a:off x="1541904" y="627200"/>
            <a:ext cx="9108192" cy="1059211"/>
            <a:chOff x="3105381" y="2351309"/>
            <a:chExt cx="9108192" cy="1059211"/>
          </a:xfrm>
        </p:grpSpPr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BBFD1965-3212-D29F-92AB-55E665DDFA61}"/>
                </a:ext>
              </a:extLst>
            </p:cNvPr>
            <p:cNvSpPr txBox="1"/>
            <p:nvPr/>
          </p:nvSpPr>
          <p:spPr>
            <a:xfrm>
              <a:off x="3159812" y="2394857"/>
              <a:ext cx="9053761" cy="10156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fr-FR" sz="6000" b="1" dirty="0">
                  <a:latin typeface="Avenir Next LT Pro" panose="020B0504020202020204" pitchFamily="34" charset="0"/>
                </a:rPr>
                <a:t>Trajectoire de réduction</a:t>
              </a:r>
              <a:endParaRPr lang="en-US" sz="6000" b="1" dirty="0">
                <a:latin typeface="Avenir Next LT Pro" panose="020B0504020202020204" pitchFamily="34" charset="0"/>
              </a:endParaRP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728DF53D-E085-0C54-BD80-68F8B0893EC9}"/>
                </a:ext>
              </a:extLst>
            </p:cNvPr>
            <p:cNvSpPr txBox="1"/>
            <p:nvPr/>
          </p:nvSpPr>
          <p:spPr>
            <a:xfrm>
              <a:off x="3105381" y="2351309"/>
              <a:ext cx="9053761" cy="10156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fr-FR" sz="6000" b="1" dirty="0">
                  <a:solidFill>
                    <a:schemeClr val="bg1"/>
                  </a:solidFill>
                  <a:latin typeface="Avenir Next LT Pro" panose="020B0504020202020204" pitchFamily="34" charset="0"/>
                </a:rPr>
                <a:t>Trajectoire de réduction</a:t>
              </a:r>
              <a:endParaRPr lang="en-US" sz="6000" b="1" dirty="0">
                <a:solidFill>
                  <a:schemeClr val="bg1"/>
                </a:solidFill>
                <a:latin typeface="Avenir Next LT Pro" panose="020B0504020202020204" pitchFamily="34" charset="0"/>
              </a:endParaRPr>
            </a:p>
          </p:txBody>
        </p:sp>
      </p:grpSp>
      <p:sp>
        <p:nvSpPr>
          <p:cNvPr id="23" name="TextBox 22">
            <a:extLst>
              <a:ext uri="{FF2B5EF4-FFF2-40B4-BE49-F238E27FC236}">
                <a16:creationId xmlns:a16="http://schemas.microsoft.com/office/drawing/2014/main" id="{3F67113A-470D-8225-A215-82DA861D8D76}"/>
              </a:ext>
            </a:extLst>
          </p:cNvPr>
          <p:cNvSpPr txBox="1"/>
          <p:nvPr/>
        </p:nvSpPr>
        <p:spPr>
          <a:xfrm>
            <a:off x="582098" y="2128944"/>
            <a:ext cx="10060502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venir Next LT Pro" panose="020B0504020202020204" pitchFamily="34" charset="0"/>
              </a:rPr>
              <a:t>Karting : </a:t>
            </a:r>
            <a:r>
              <a:rPr lang="fr-FR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venir Next LT Pro" panose="020B0504020202020204" pitchFamily="34" charset="0"/>
              </a:rPr>
              <a:t>karts au biocarburant, donc très peu d’émissions de carbone. Transports en commun privilégiés (bus depuis l’emlyon, co-voiturage), donc pas de changement.</a:t>
            </a:r>
          </a:p>
          <a:p>
            <a:r>
              <a:rPr lang="fr-FR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venir Next LT Pro" panose="020B0504020202020204" pitchFamily="34" charset="0"/>
              </a:rPr>
              <a:t>Apé’race</a:t>
            </a:r>
            <a:r>
              <a:rPr lang="fr-FR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venir Next LT Pro" panose="020B0504020202020204" pitchFamily="34" charset="0"/>
              </a:rPr>
              <a:t> :</a:t>
            </a:r>
            <a:r>
              <a:rPr lang="fr-FR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venir Next LT Pro" panose="020B0504020202020204" pitchFamily="34" charset="0"/>
              </a:rPr>
              <a:t> tri des déchets pendant l’événement, recyclage des mégots de cigarette.</a:t>
            </a:r>
          </a:p>
          <a:p>
            <a:r>
              <a:rPr lang="fr-FR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venir Next LT Pro" panose="020B0504020202020204" pitchFamily="34" charset="0"/>
              </a:rPr>
              <a:t>24h de l’</a:t>
            </a:r>
            <a:r>
              <a:rPr lang="fr-FR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venir Next LT Pro" panose="020B0504020202020204" pitchFamily="34" charset="0"/>
              </a:rPr>
              <a:t>Essec</a:t>
            </a:r>
            <a:r>
              <a:rPr lang="fr-FR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venir Next LT Pro" panose="020B0504020202020204" pitchFamily="34" charset="0"/>
              </a:rPr>
              <a:t> : </a:t>
            </a:r>
            <a:r>
              <a:rPr lang="fr-FR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venir Next LT Pro" panose="020B0504020202020204" pitchFamily="34" charset="0"/>
              </a:rPr>
              <a:t>transports en van pour réduire les émissions de CO2, mais pas de changement.</a:t>
            </a:r>
          </a:p>
          <a:p>
            <a:r>
              <a:rPr lang="fr-FR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venir Next LT Pro" panose="020B0504020202020204" pitchFamily="34" charset="0"/>
              </a:rPr>
              <a:t>GP F1 : </a:t>
            </a:r>
            <a:r>
              <a:rPr lang="fr-FR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venir Next LT Pro" panose="020B0504020202020204" pitchFamily="34" charset="0"/>
              </a:rPr>
              <a:t>Monaco en van (moins loin qu’Imola, donc moins polluant). Objectif 2026 : créer un partenariat pour financer des transports en train. Logement dans une maison pour éviter les hôtels.</a:t>
            </a:r>
          </a:p>
          <a:p>
            <a:r>
              <a:rPr lang="fr-FR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venir Next LT Pro" panose="020B0504020202020204" pitchFamily="34" charset="0"/>
              </a:rPr>
              <a:t>GP Inter-asso : </a:t>
            </a:r>
            <a:r>
              <a:rPr lang="fr-FR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venir Next LT Pro" panose="020B0504020202020204" pitchFamily="34" charset="0"/>
              </a:rPr>
              <a:t>décalé à la quinzaine du S2. Idem karting.</a:t>
            </a:r>
          </a:p>
          <a:p>
            <a:endParaRPr lang="fr-FR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venir Next LT Pro" panose="020B0504020202020204" pitchFamily="34" charset="0"/>
            </a:endParaRPr>
          </a:p>
          <a:p>
            <a:r>
              <a:rPr lang="fr-FR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venir Next LT Pro" panose="020B0504020202020204" pitchFamily="34" charset="0"/>
              </a:rPr>
              <a:t>Objectif global 2026 : </a:t>
            </a:r>
            <a:r>
              <a:rPr lang="fr-FR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venir Next LT Pro" panose="020B0504020202020204" pitchFamily="34" charset="0"/>
              </a:rPr>
              <a:t>réduire au maximum les émissions du nouveau championnat pour montrer l’exemple aux associations similaires au Racing Club.</a:t>
            </a:r>
          </a:p>
        </p:txBody>
      </p:sp>
    </p:spTree>
    <p:extLst>
      <p:ext uri="{BB962C8B-B14F-4D97-AF65-F5344CB8AC3E}">
        <p14:creationId xmlns:p14="http://schemas.microsoft.com/office/powerpoint/2010/main" val="20088622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2086020-513C-E26D-33E1-3D074AA5DAB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F2C1FABC-939D-3801-5AD1-05C549159E16}"/>
              </a:ext>
            </a:extLst>
          </p:cNvPr>
          <p:cNvSpPr/>
          <p:nvPr/>
        </p:nvSpPr>
        <p:spPr>
          <a:xfrm>
            <a:off x="-600" y="0"/>
            <a:ext cx="12193200" cy="6858000"/>
          </a:xfrm>
          <a:prstGeom prst="rect">
            <a:avLst/>
          </a:prstGeom>
          <a:gradFill flip="none" rotWithShape="1">
            <a:gsLst>
              <a:gs pos="0">
                <a:schemeClr val="tx1">
                  <a:lumMod val="50000"/>
                  <a:lumOff val="50000"/>
                </a:schemeClr>
              </a:gs>
              <a:gs pos="100000">
                <a:schemeClr val="tx1">
                  <a:lumMod val="95000"/>
                  <a:lumOff val="5000"/>
                </a:schemeClr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FD3A4CE0-7A1D-4E1C-8321-4AD870A1E497}"/>
              </a:ext>
            </a:extLst>
          </p:cNvPr>
          <p:cNvSpPr/>
          <p:nvPr/>
        </p:nvSpPr>
        <p:spPr>
          <a:xfrm>
            <a:off x="-600" y="0"/>
            <a:ext cx="12193200" cy="6858000"/>
          </a:xfrm>
          <a:prstGeom prst="rect">
            <a:avLst/>
          </a:prstGeom>
          <a:solidFill>
            <a:schemeClr val="tx2">
              <a:lumMod val="25000"/>
              <a:lumOff val="75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71C64515-3BF2-26E1-ABD7-82251B024722}"/>
              </a:ext>
            </a:extLst>
          </p:cNvPr>
          <p:cNvGrpSpPr/>
          <p:nvPr/>
        </p:nvGrpSpPr>
        <p:grpSpPr>
          <a:xfrm>
            <a:off x="10171754" y="5016489"/>
            <a:ext cx="2018722" cy="1440000"/>
            <a:chOff x="10171754" y="5016489"/>
            <a:chExt cx="2018722" cy="1440000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C8264778-96CB-9142-626C-F5553D7FCF0A}"/>
                </a:ext>
              </a:extLst>
            </p:cNvPr>
            <p:cNvSpPr/>
            <p:nvPr/>
          </p:nvSpPr>
          <p:spPr>
            <a:xfrm>
              <a:off x="10891753" y="5016489"/>
              <a:ext cx="1298723" cy="1440000"/>
            </a:xfrm>
            <a:prstGeom prst="rect">
              <a:avLst/>
            </a:prstGeom>
            <a:gradFill>
              <a:gsLst>
                <a:gs pos="0">
                  <a:srgbClr val="A0A0A0"/>
                </a:gs>
                <a:gs pos="100000">
                  <a:srgbClr val="4A4A4A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9" name="Picture 8" descr="A logo for a race car&#10;&#10;AI-generated content may be incorrect.">
              <a:extLst>
                <a:ext uri="{FF2B5EF4-FFF2-40B4-BE49-F238E27FC236}">
                  <a16:creationId xmlns:a16="http://schemas.microsoft.com/office/drawing/2014/main" id="{D87E4100-1AAD-14AF-9C2E-4AD4BCC67E8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4223" t="9842" r="20441" b="11904"/>
            <a:stretch/>
          </p:blipFill>
          <p:spPr>
            <a:xfrm>
              <a:off x="10171754" y="5016489"/>
              <a:ext cx="1440000" cy="1440000"/>
            </a:xfrm>
            <a:prstGeom prst="ellipse">
              <a:avLst/>
            </a:prstGeom>
          </p:spPr>
        </p:pic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3C1A28CF-EE80-ACAB-6AAF-8C394FE932E8}"/>
              </a:ext>
            </a:extLst>
          </p:cNvPr>
          <p:cNvGrpSpPr/>
          <p:nvPr/>
        </p:nvGrpSpPr>
        <p:grpSpPr>
          <a:xfrm>
            <a:off x="360000" y="360000"/>
            <a:ext cx="1644716" cy="418258"/>
            <a:chOff x="3135861" y="2376709"/>
            <a:chExt cx="1644716" cy="418258"/>
          </a:xfrm>
        </p:grpSpPr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4EB128A0-0DD2-1B6C-6B09-8C5F8B24215E}"/>
                </a:ext>
              </a:extLst>
            </p:cNvPr>
            <p:cNvSpPr txBox="1"/>
            <p:nvPr/>
          </p:nvSpPr>
          <p:spPr>
            <a:xfrm>
              <a:off x="3159812" y="2394857"/>
              <a:ext cx="1620765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fr-FR" sz="2000" b="1" dirty="0">
                  <a:latin typeface="Avenir Next LT Pro" panose="020B0504020202020204" pitchFamily="34" charset="0"/>
                </a:rPr>
                <a:t>IV. Annexes</a:t>
              </a:r>
              <a:endParaRPr lang="en-US" sz="2000" b="1" dirty="0">
                <a:latin typeface="Avenir Next LT Pro" panose="020B0504020202020204" pitchFamily="34" charset="0"/>
              </a:endParaRP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612845B0-8D37-5B88-6611-44B49BA7D678}"/>
                </a:ext>
              </a:extLst>
            </p:cNvPr>
            <p:cNvSpPr txBox="1"/>
            <p:nvPr/>
          </p:nvSpPr>
          <p:spPr>
            <a:xfrm>
              <a:off x="3135861" y="2376709"/>
              <a:ext cx="1620765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fr-FR" sz="2000" b="1" dirty="0">
                  <a:solidFill>
                    <a:schemeClr val="bg1"/>
                  </a:solidFill>
                  <a:latin typeface="Avenir Next LT Pro" panose="020B0504020202020204" pitchFamily="34" charset="0"/>
                </a:rPr>
                <a:t>IV. Annexes</a:t>
              </a:r>
              <a:endParaRPr lang="en-US" sz="2000" b="1" dirty="0">
                <a:solidFill>
                  <a:schemeClr val="bg1"/>
                </a:solidFill>
                <a:latin typeface="Avenir Next LT Pro" panose="020B0504020202020204" pitchFamily="34" charset="0"/>
              </a:endParaRPr>
            </a:p>
          </p:txBody>
        </p: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630F054A-5B0E-2B47-5502-1F1E7743AE8C}"/>
              </a:ext>
            </a:extLst>
          </p:cNvPr>
          <p:cNvGrpSpPr>
            <a:grpSpLocks noChangeAspect="1"/>
          </p:cNvGrpSpPr>
          <p:nvPr/>
        </p:nvGrpSpPr>
        <p:grpSpPr>
          <a:xfrm>
            <a:off x="2786667" y="1660500"/>
            <a:ext cx="6618667" cy="4680000"/>
            <a:chOff x="2341365" y="760110"/>
            <a:chExt cx="9698892" cy="6858000"/>
          </a:xfrm>
        </p:grpSpPr>
        <p:pic>
          <p:nvPicPr>
            <p:cNvPr id="5" name="Picture 4" descr="A close-up of a document&#10;&#10;AI-generated content may be incorrect.">
              <a:extLst>
                <a:ext uri="{FF2B5EF4-FFF2-40B4-BE49-F238E27FC236}">
                  <a16:creationId xmlns:a16="http://schemas.microsoft.com/office/drawing/2014/main" id="{2D379360-4D21-7307-53CA-9A2AFB94B72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341365" y="760110"/>
              <a:ext cx="4849446" cy="6858000"/>
            </a:xfrm>
            <a:prstGeom prst="rect">
              <a:avLst/>
            </a:prstGeom>
          </p:spPr>
        </p:pic>
        <p:pic>
          <p:nvPicPr>
            <p:cNvPr id="12" name="Picture 11" descr="A close-up of a document&#10;&#10;AI-generated content may be incorrect.">
              <a:extLst>
                <a:ext uri="{FF2B5EF4-FFF2-40B4-BE49-F238E27FC236}">
                  <a16:creationId xmlns:a16="http://schemas.microsoft.com/office/drawing/2014/main" id="{D04D4B9B-730A-AC2C-DA25-C1DB1B6977E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190811" y="760110"/>
              <a:ext cx="4849446" cy="6858000"/>
            </a:xfrm>
            <a:prstGeom prst="rect">
              <a:avLst/>
            </a:prstGeom>
          </p:spPr>
        </p:pic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A552ECC5-98D2-8131-DCDE-2B0423D7EBEA}"/>
              </a:ext>
            </a:extLst>
          </p:cNvPr>
          <p:cNvGrpSpPr/>
          <p:nvPr/>
        </p:nvGrpSpPr>
        <p:grpSpPr>
          <a:xfrm>
            <a:off x="1179465" y="627200"/>
            <a:ext cx="9833070" cy="1059211"/>
            <a:chOff x="3105381" y="2351309"/>
            <a:chExt cx="9833070" cy="1059211"/>
          </a:xfrm>
        </p:grpSpPr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6A3D6FB9-427F-0480-5BA5-97A48CD2A635}"/>
                </a:ext>
              </a:extLst>
            </p:cNvPr>
            <p:cNvSpPr txBox="1"/>
            <p:nvPr/>
          </p:nvSpPr>
          <p:spPr>
            <a:xfrm>
              <a:off x="3159812" y="2394857"/>
              <a:ext cx="9778639" cy="10156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fr-FR" sz="6000" b="1" dirty="0">
                  <a:latin typeface="Avenir Next LT Pro" panose="020B0504020202020204" pitchFamily="34" charset="0"/>
                </a:rPr>
                <a:t>Bilan carbone GP Monaco</a:t>
              </a:r>
              <a:endParaRPr lang="en-US" sz="6000" b="1" dirty="0">
                <a:latin typeface="Avenir Next LT Pro" panose="020B0504020202020204" pitchFamily="34" charset="0"/>
              </a:endParaRP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F87F0A34-15A0-3B6B-F8C1-8500D73D590E}"/>
                </a:ext>
              </a:extLst>
            </p:cNvPr>
            <p:cNvSpPr txBox="1"/>
            <p:nvPr/>
          </p:nvSpPr>
          <p:spPr>
            <a:xfrm>
              <a:off x="3105381" y="2351309"/>
              <a:ext cx="9778639" cy="10156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fr-FR" sz="6000" b="1" dirty="0">
                  <a:solidFill>
                    <a:schemeClr val="bg1"/>
                  </a:solidFill>
                  <a:latin typeface="Avenir Next LT Pro" panose="020B0504020202020204" pitchFamily="34" charset="0"/>
                </a:rPr>
                <a:t>Bilan carbone GP Monaco</a:t>
              </a:r>
              <a:endParaRPr lang="en-US" sz="6000" b="1" dirty="0">
                <a:solidFill>
                  <a:schemeClr val="bg1"/>
                </a:solidFill>
                <a:latin typeface="Avenir Next LT Pro" panose="020B0504020202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8285724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1BF74EB-1A8A-C0C2-9F19-EAD811B28DC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38B8A94F-2D9A-4942-2E71-27BF7046E718}"/>
              </a:ext>
            </a:extLst>
          </p:cNvPr>
          <p:cNvSpPr/>
          <p:nvPr/>
        </p:nvSpPr>
        <p:spPr>
          <a:xfrm>
            <a:off x="-600" y="0"/>
            <a:ext cx="12193200" cy="6858000"/>
          </a:xfrm>
          <a:prstGeom prst="rect">
            <a:avLst/>
          </a:prstGeom>
          <a:gradFill flip="none" rotWithShape="1">
            <a:gsLst>
              <a:gs pos="0">
                <a:schemeClr val="tx1">
                  <a:lumMod val="50000"/>
                  <a:lumOff val="50000"/>
                </a:schemeClr>
              </a:gs>
              <a:gs pos="100000">
                <a:schemeClr val="tx1">
                  <a:lumMod val="95000"/>
                  <a:lumOff val="5000"/>
                </a:schemeClr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E1F0A3CE-8000-7389-6457-BC78CF625428}"/>
              </a:ext>
            </a:extLst>
          </p:cNvPr>
          <p:cNvSpPr/>
          <p:nvPr/>
        </p:nvSpPr>
        <p:spPr>
          <a:xfrm>
            <a:off x="0" y="0"/>
            <a:ext cx="12193200" cy="6858000"/>
          </a:xfrm>
          <a:prstGeom prst="rect">
            <a:avLst/>
          </a:prstGeom>
          <a:solidFill>
            <a:schemeClr val="tx2">
              <a:lumMod val="25000"/>
              <a:lumOff val="75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D80AAD85-7164-9CFF-16BA-EBC4E4ADE839}"/>
              </a:ext>
            </a:extLst>
          </p:cNvPr>
          <p:cNvGrpSpPr/>
          <p:nvPr/>
        </p:nvGrpSpPr>
        <p:grpSpPr>
          <a:xfrm>
            <a:off x="10171754" y="5016489"/>
            <a:ext cx="2018722" cy="1440000"/>
            <a:chOff x="10171754" y="5016489"/>
            <a:chExt cx="2018722" cy="1440000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3330ACF7-6927-83E9-A8F7-512589C91465}"/>
                </a:ext>
              </a:extLst>
            </p:cNvPr>
            <p:cNvSpPr/>
            <p:nvPr/>
          </p:nvSpPr>
          <p:spPr>
            <a:xfrm>
              <a:off x="10891753" y="5016489"/>
              <a:ext cx="1298723" cy="1440000"/>
            </a:xfrm>
            <a:prstGeom prst="rect">
              <a:avLst/>
            </a:prstGeom>
            <a:gradFill>
              <a:gsLst>
                <a:gs pos="0">
                  <a:srgbClr val="A0A0A0"/>
                </a:gs>
                <a:gs pos="100000">
                  <a:srgbClr val="4A4A4A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9" name="Picture 8" descr="A logo for a race car&#10;&#10;AI-generated content may be incorrect.">
              <a:extLst>
                <a:ext uri="{FF2B5EF4-FFF2-40B4-BE49-F238E27FC236}">
                  <a16:creationId xmlns:a16="http://schemas.microsoft.com/office/drawing/2014/main" id="{381968FA-B0DC-12FA-FB52-7086D88B495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4223" t="9842" r="20441" b="11904"/>
            <a:stretch/>
          </p:blipFill>
          <p:spPr>
            <a:xfrm>
              <a:off x="10171754" y="5016489"/>
              <a:ext cx="1440000" cy="1440000"/>
            </a:xfrm>
            <a:prstGeom prst="ellipse">
              <a:avLst/>
            </a:prstGeom>
          </p:spPr>
        </p:pic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2C299B66-AF61-5195-4C7B-58DD1F22A6A5}"/>
              </a:ext>
            </a:extLst>
          </p:cNvPr>
          <p:cNvGrpSpPr/>
          <p:nvPr/>
        </p:nvGrpSpPr>
        <p:grpSpPr>
          <a:xfrm>
            <a:off x="360000" y="360000"/>
            <a:ext cx="1644716" cy="418258"/>
            <a:chOff x="3135861" y="2376709"/>
            <a:chExt cx="1644716" cy="418258"/>
          </a:xfrm>
        </p:grpSpPr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F96ADA84-2598-44F8-5570-9FF44E0B061F}"/>
                </a:ext>
              </a:extLst>
            </p:cNvPr>
            <p:cNvSpPr txBox="1"/>
            <p:nvPr/>
          </p:nvSpPr>
          <p:spPr>
            <a:xfrm>
              <a:off x="3159812" y="2394857"/>
              <a:ext cx="1620765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fr-FR" sz="2000" b="1" dirty="0">
                  <a:latin typeface="Avenir Next LT Pro" panose="020B0504020202020204" pitchFamily="34" charset="0"/>
                </a:rPr>
                <a:t>IV. Annexes</a:t>
              </a:r>
              <a:endParaRPr lang="en-US" sz="2000" b="1" dirty="0">
                <a:latin typeface="Avenir Next LT Pro" panose="020B0504020202020204" pitchFamily="34" charset="0"/>
              </a:endParaRP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0513754A-7AE4-4C7A-CACE-4451C3C2A5F6}"/>
                </a:ext>
              </a:extLst>
            </p:cNvPr>
            <p:cNvSpPr txBox="1"/>
            <p:nvPr/>
          </p:nvSpPr>
          <p:spPr>
            <a:xfrm>
              <a:off x="3135861" y="2376709"/>
              <a:ext cx="1620765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fr-FR" sz="2000" b="1" dirty="0">
                  <a:solidFill>
                    <a:schemeClr val="bg1"/>
                  </a:solidFill>
                  <a:latin typeface="Avenir Next LT Pro" panose="020B0504020202020204" pitchFamily="34" charset="0"/>
                </a:rPr>
                <a:t>IV. Annexes</a:t>
              </a:r>
              <a:endParaRPr lang="en-US" sz="2000" b="1" dirty="0">
                <a:solidFill>
                  <a:schemeClr val="bg1"/>
                </a:solidFill>
                <a:latin typeface="Avenir Next LT Pro" panose="020B0504020202020204" pitchFamily="34" charset="0"/>
              </a:endParaRPr>
            </a:p>
          </p:txBody>
        </p: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A756DC04-066F-C667-4246-AB44B9D8EF99}"/>
              </a:ext>
            </a:extLst>
          </p:cNvPr>
          <p:cNvGrpSpPr/>
          <p:nvPr/>
        </p:nvGrpSpPr>
        <p:grpSpPr>
          <a:xfrm>
            <a:off x="3218485" y="627200"/>
            <a:ext cx="5755031" cy="1059211"/>
            <a:chOff x="3105381" y="2351309"/>
            <a:chExt cx="5755031" cy="1059211"/>
          </a:xfrm>
        </p:grpSpPr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9CDE449A-1DF6-680A-DA67-DC58B88939BB}"/>
                </a:ext>
              </a:extLst>
            </p:cNvPr>
            <p:cNvSpPr txBox="1"/>
            <p:nvPr/>
          </p:nvSpPr>
          <p:spPr>
            <a:xfrm>
              <a:off x="3159812" y="2394857"/>
              <a:ext cx="5700600" cy="10156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fr-FR" sz="6000" b="1" dirty="0">
                  <a:latin typeface="Avenir Next LT Pro" panose="020B0504020202020204" pitchFamily="34" charset="0"/>
                </a:rPr>
                <a:t>CR GP Monaco</a:t>
              </a:r>
              <a:endParaRPr lang="en-US" sz="6000" b="1" dirty="0">
                <a:latin typeface="Avenir Next LT Pro" panose="020B0504020202020204" pitchFamily="34" charset="0"/>
              </a:endParaRP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2C461826-A1D3-F4DE-5BC9-F797EFD267CF}"/>
                </a:ext>
              </a:extLst>
            </p:cNvPr>
            <p:cNvSpPr txBox="1"/>
            <p:nvPr/>
          </p:nvSpPr>
          <p:spPr>
            <a:xfrm>
              <a:off x="3105381" y="2351309"/>
              <a:ext cx="5700600" cy="10156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6000" b="1" dirty="0">
                  <a:solidFill>
                    <a:schemeClr val="bg1"/>
                  </a:solidFill>
                  <a:latin typeface="Avenir Next LT Pro" panose="020B0504020202020204" pitchFamily="34" charset="0"/>
                </a:rPr>
                <a:t>CR GP Monaco</a:t>
              </a:r>
            </a:p>
          </p:txBody>
        </p:sp>
      </p:grpSp>
      <p:pic>
        <p:nvPicPr>
          <p:cNvPr id="6" name="Picture 5">
            <a:extLst>
              <a:ext uri="{FF2B5EF4-FFF2-40B4-BE49-F238E27FC236}">
                <a16:creationId xmlns:a16="http://schemas.microsoft.com/office/drawing/2014/main" id="{6B7AB854-F6CF-5A25-70F0-4994149900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80211" y="1800225"/>
            <a:ext cx="5431579" cy="43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77003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F75D9ED-F758-8702-03D7-BB78A348FA7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B675EB94-41D0-A75D-9C0C-73E22C814160}"/>
              </a:ext>
            </a:extLst>
          </p:cNvPr>
          <p:cNvSpPr/>
          <p:nvPr/>
        </p:nvSpPr>
        <p:spPr>
          <a:xfrm>
            <a:off x="-600" y="0"/>
            <a:ext cx="12193200" cy="6858000"/>
          </a:xfrm>
          <a:prstGeom prst="rect">
            <a:avLst/>
          </a:prstGeom>
          <a:gradFill flip="none" rotWithShape="1">
            <a:gsLst>
              <a:gs pos="0">
                <a:schemeClr val="tx1">
                  <a:lumMod val="50000"/>
                  <a:lumOff val="50000"/>
                </a:schemeClr>
              </a:gs>
              <a:gs pos="100000">
                <a:schemeClr val="tx1">
                  <a:lumMod val="95000"/>
                  <a:lumOff val="5000"/>
                </a:schemeClr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D0CD9865-3A95-AAD1-0623-5F690AC2F3C2}"/>
              </a:ext>
            </a:extLst>
          </p:cNvPr>
          <p:cNvSpPr/>
          <p:nvPr/>
        </p:nvSpPr>
        <p:spPr>
          <a:xfrm>
            <a:off x="0" y="0"/>
            <a:ext cx="12193200" cy="6858000"/>
          </a:xfrm>
          <a:prstGeom prst="rect">
            <a:avLst/>
          </a:prstGeom>
          <a:solidFill>
            <a:schemeClr val="tx2">
              <a:lumMod val="25000"/>
              <a:lumOff val="75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FCB1AD7F-AE7A-8629-6508-BB51A76BE814}"/>
              </a:ext>
            </a:extLst>
          </p:cNvPr>
          <p:cNvGrpSpPr/>
          <p:nvPr/>
        </p:nvGrpSpPr>
        <p:grpSpPr>
          <a:xfrm>
            <a:off x="10171754" y="5016489"/>
            <a:ext cx="2018722" cy="1440000"/>
            <a:chOff x="10171754" y="5016489"/>
            <a:chExt cx="2018722" cy="1440000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0EA31A42-6AC8-0C9D-FA0C-DCA9D9BD9FC5}"/>
                </a:ext>
              </a:extLst>
            </p:cNvPr>
            <p:cNvSpPr/>
            <p:nvPr/>
          </p:nvSpPr>
          <p:spPr>
            <a:xfrm>
              <a:off x="10891753" y="5016489"/>
              <a:ext cx="1298723" cy="1440000"/>
            </a:xfrm>
            <a:prstGeom prst="rect">
              <a:avLst/>
            </a:prstGeom>
            <a:gradFill>
              <a:gsLst>
                <a:gs pos="0">
                  <a:srgbClr val="A0A0A0"/>
                </a:gs>
                <a:gs pos="100000">
                  <a:srgbClr val="4A4A4A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9" name="Picture 8" descr="A logo for a race car&#10;&#10;AI-generated content may be incorrect.">
              <a:extLst>
                <a:ext uri="{FF2B5EF4-FFF2-40B4-BE49-F238E27FC236}">
                  <a16:creationId xmlns:a16="http://schemas.microsoft.com/office/drawing/2014/main" id="{444F5404-6F3C-0D24-3438-E1C564BDD06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4223" t="9842" r="20441" b="11904"/>
            <a:stretch/>
          </p:blipFill>
          <p:spPr>
            <a:xfrm>
              <a:off x="10171754" y="5016489"/>
              <a:ext cx="1440000" cy="1440000"/>
            </a:xfrm>
            <a:prstGeom prst="ellipse">
              <a:avLst/>
            </a:prstGeom>
          </p:spPr>
        </p:pic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A7F50778-2F5A-DBF4-667C-BB587393F4F6}"/>
              </a:ext>
            </a:extLst>
          </p:cNvPr>
          <p:cNvGrpSpPr/>
          <p:nvPr/>
        </p:nvGrpSpPr>
        <p:grpSpPr>
          <a:xfrm>
            <a:off x="360000" y="360000"/>
            <a:ext cx="1644716" cy="418258"/>
            <a:chOff x="3135861" y="2376709"/>
            <a:chExt cx="1644716" cy="418258"/>
          </a:xfrm>
        </p:grpSpPr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99C699F5-7E32-7D13-7944-82EDAF35A27F}"/>
                </a:ext>
              </a:extLst>
            </p:cNvPr>
            <p:cNvSpPr txBox="1"/>
            <p:nvPr/>
          </p:nvSpPr>
          <p:spPr>
            <a:xfrm>
              <a:off x="3159812" y="2394857"/>
              <a:ext cx="1620765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fr-FR" sz="2000" b="1" dirty="0">
                  <a:latin typeface="Avenir Next LT Pro" panose="020B0504020202020204" pitchFamily="34" charset="0"/>
                </a:rPr>
                <a:t>IV. Annexes</a:t>
              </a:r>
              <a:endParaRPr lang="en-US" sz="2000" b="1" dirty="0">
                <a:latin typeface="Avenir Next LT Pro" panose="020B0504020202020204" pitchFamily="34" charset="0"/>
              </a:endParaRP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2C176CF8-5DF4-5E2A-B131-FEDF84663266}"/>
                </a:ext>
              </a:extLst>
            </p:cNvPr>
            <p:cNvSpPr txBox="1"/>
            <p:nvPr/>
          </p:nvSpPr>
          <p:spPr>
            <a:xfrm>
              <a:off x="3135861" y="2376709"/>
              <a:ext cx="1620765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fr-FR" sz="2000" b="1" dirty="0">
                  <a:solidFill>
                    <a:schemeClr val="bg1"/>
                  </a:solidFill>
                  <a:latin typeface="Avenir Next LT Pro" panose="020B0504020202020204" pitchFamily="34" charset="0"/>
                </a:rPr>
                <a:t>IV. Annexes</a:t>
              </a:r>
              <a:endParaRPr lang="en-US" sz="2000" b="1" dirty="0">
                <a:solidFill>
                  <a:schemeClr val="bg1"/>
                </a:solidFill>
                <a:latin typeface="Avenir Next LT Pro" panose="020B0504020202020204" pitchFamily="34" charset="0"/>
              </a:endParaRPr>
            </a:p>
          </p:txBody>
        </p: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7054CE68-03E3-416A-D221-2759DC58464A}"/>
              </a:ext>
            </a:extLst>
          </p:cNvPr>
          <p:cNvGrpSpPr/>
          <p:nvPr/>
        </p:nvGrpSpPr>
        <p:grpSpPr>
          <a:xfrm>
            <a:off x="935552" y="627200"/>
            <a:ext cx="10320896" cy="1059211"/>
            <a:chOff x="3105381" y="2351309"/>
            <a:chExt cx="10320896" cy="1059211"/>
          </a:xfrm>
        </p:grpSpPr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0A627F80-344F-F22C-BA25-C0A01FDDEDA0}"/>
                </a:ext>
              </a:extLst>
            </p:cNvPr>
            <p:cNvSpPr txBox="1"/>
            <p:nvPr/>
          </p:nvSpPr>
          <p:spPr>
            <a:xfrm>
              <a:off x="3159812" y="2394857"/>
              <a:ext cx="10266465" cy="10156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fr-FR" sz="6000" b="1" dirty="0">
                  <a:latin typeface="Avenir Next LT Pro" panose="020B0504020202020204" pitchFamily="34" charset="0"/>
                </a:rPr>
                <a:t>Résumé cooptations 03/04</a:t>
              </a:r>
              <a:endParaRPr lang="en-US" sz="6000" b="1" dirty="0">
                <a:latin typeface="Avenir Next LT Pro" panose="020B0504020202020204" pitchFamily="34" charset="0"/>
              </a:endParaRP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73766016-8D8F-7190-099E-0082183E1508}"/>
                </a:ext>
              </a:extLst>
            </p:cNvPr>
            <p:cNvSpPr txBox="1"/>
            <p:nvPr/>
          </p:nvSpPr>
          <p:spPr>
            <a:xfrm>
              <a:off x="3105381" y="2351309"/>
              <a:ext cx="10266465" cy="10156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fr-FR" sz="6000" b="1" dirty="0">
                  <a:solidFill>
                    <a:schemeClr val="bg1"/>
                  </a:solidFill>
                  <a:latin typeface="Avenir Next LT Pro" panose="020B0504020202020204" pitchFamily="34" charset="0"/>
                </a:rPr>
                <a:t>Résumé cooptations 03/04</a:t>
              </a:r>
              <a:endParaRPr lang="en-US" sz="6000" b="1" dirty="0">
                <a:solidFill>
                  <a:schemeClr val="bg1"/>
                </a:solidFill>
                <a:latin typeface="Avenir Next LT Pro" panose="020B0504020202020204" pitchFamily="34" charset="0"/>
              </a:endParaRPr>
            </a:p>
          </p:txBody>
        </p:sp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A34E33D1-3090-AD14-DD92-A8FAD5C68104}"/>
              </a:ext>
            </a:extLst>
          </p:cNvPr>
          <p:cNvSpPr txBox="1"/>
          <p:nvPr/>
        </p:nvSpPr>
        <p:spPr>
          <a:xfrm>
            <a:off x="1310968" y="2815474"/>
            <a:ext cx="2003404" cy="1754326"/>
          </a:xfrm>
          <a:prstGeom prst="rect">
            <a:avLst/>
          </a:prstGeom>
          <a:noFill/>
        </p:spPr>
        <p:txBody>
          <a:bodyPr wrap="square" numCol="1" rtlCol="0">
            <a:spAutoFit/>
          </a:bodyPr>
          <a:lstStyle/>
          <a:p>
            <a:r>
              <a:rPr lang="fr-FR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venir Next LT Pro" panose="020B0504020202020204" pitchFamily="34" charset="0"/>
              </a:rPr>
              <a:t>Restants :</a:t>
            </a:r>
          </a:p>
          <a:p>
            <a:r>
              <a:rPr lang="fr-FR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venir Next LT Pro" panose="020B0504020202020204" pitchFamily="34" charset="0"/>
              </a:rPr>
              <a:t>Nicolas </a:t>
            </a:r>
            <a:r>
              <a:rPr lang="fr-FR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venir Next LT Pro" panose="020B0504020202020204" pitchFamily="34" charset="0"/>
              </a:rPr>
              <a:t>Roffé</a:t>
            </a:r>
            <a:endParaRPr lang="fr-FR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venir Next LT Pro" panose="020B0504020202020204" pitchFamily="34" charset="0"/>
            </a:endParaRPr>
          </a:p>
          <a:p>
            <a:r>
              <a:rPr lang="fr-FR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venir Next LT Pro" panose="020B0504020202020204" pitchFamily="34" charset="0"/>
              </a:rPr>
              <a:t>Glorifiée </a:t>
            </a:r>
            <a:r>
              <a:rPr lang="fr-FR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venir Next LT Pro" panose="020B0504020202020204" pitchFamily="34" charset="0"/>
              </a:rPr>
              <a:t>Elonga</a:t>
            </a:r>
            <a:endParaRPr lang="fr-FR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venir Next LT Pro" panose="020B0504020202020204" pitchFamily="34" charset="0"/>
            </a:endParaRPr>
          </a:p>
          <a:p>
            <a:r>
              <a:rPr lang="fr-FR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venir Next LT Pro" panose="020B0504020202020204" pitchFamily="34" charset="0"/>
              </a:rPr>
              <a:t>Maxence </a:t>
            </a:r>
            <a:r>
              <a:rPr lang="fr-FR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venir Next LT Pro" panose="020B0504020202020204" pitchFamily="34" charset="0"/>
              </a:rPr>
              <a:t>Gautron</a:t>
            </a:r>
            <a:endParaRPr lang="fr-FR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venir Next LT Pro" panose="020B0504020202020204" pitchFamily="34" charset="0"/>
            </a:endParaRPr>
          </a:p>
          <a:p>
            <a:r>
              <a:rPr lang="fr-FR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venir Next LT Pro" panose="020B0504020202020204" pitchFamily="34" charset="0"/>
              </a:rPr>
              <a:t>Baptiste </a:t>
            </a:r>
            <a:r>
              <a:rPr lang="fr-FR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venir Next LT Pro" panose="020B0504020202020204" pitchFamily="34" charset="0"/>
              </a:rPr>
              <a:t>Reynis</a:t>
            </a:r>
            <a:endParaRPr lang="fr-FR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venir Next LT Pro" panose="020B0504020202020204" pitchFamily="34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816E69EE-CE0A-ABC1-0134-27BCB146D636}"/>
              </a:ext>
            </a:extLst>
          </p:cNvPr>
          <p:cNvSpPr txBox="1"/>
          <p:nvPr/>
        </p:nvSpPr>
        <p:spPr>
          <a:xfrm>
            <a:off x="3388346" y="2815474"/>
            <a:ext cx="2448246" cy="2308324"/>
          </a:xfrm>
          <a:prstGeom prst="rect">
            <a:avLst/>
          </a:prstGeom>
          <a:noFill/>
        </p:spPr>
        <p:txBody>
          <a:bodyPr wrap="square" numCol="1" rtlCol="0">
            <a:spAutoFit/>
          </a:bodyPr>
          <a:lstStyle/>
          <a:p>
            <a:r>
              <a:rPr lang="fr-FR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venir Next LT Pro" panose="020B0504020202020204" pitchFamily="34" charset="0"/>
              </a:rPr>
              <a:t>Cooptés :</a:t>
            </a:r>
          </a:p>
          <a:p>
            <a:r>
              <a:rPr lang="fr-FR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venir Next LT Pro" panose="020B0504020202020204" pitchFamily="34" charset="0"/>
              </a:rPr>
              <a:t>Lucas Rivière</a:t>
            </a:r>
          </a:p>
          <a:p>
            <a:r>
              <a:rPr lang="fr-FR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venir Next LT Pro" panose="020B0504020202020204" pitchFamily="34" charset="0"/>
              </a:rPr>
              <a:t>Corentin </a:t>
            </a:r>
            <a:r>
              <a:rPr lang="fr-FR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venir Next LT Pro" panose="020B0504020202020204" pitchFamily="34" charset="0"/>
              </a:rPr>
              <a:t>Gasteau</a:t>
            </a:r>
            <a:endParaRPr lang="fr-FR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venir Next LT Pro" panose="020B0504020202020204" pitchFamily="34" charset="0"/>
            </a:endParaRPr>
          </a:p>
          <a:p>
            <a:r>
              <a:rPr lang="fr-FR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venir Next LT Pro" panose="020B0504020202020204" pitchFamily="34" charset="0"/>
              </a:rPr>
              <a:t>Sam Chabert</a:t>
            </a:r>
          </a:p>
          <a:p>
            <a:r>
              <a:rPr lang="fr-FR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venir Next LT Pro" panose="020B0504020202020204" pitchFamily="34" charset="0"/>
              </a:rPr>
              <a:t>Maxence </a:t>
            </a:r>
            <a:r>
              <a:rPr lang="fr-FR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venir Next LT Pro" panose="020B0504020202020204" pitchFamily="34" charset="0"/>
              </a:rPr>
              <a:t>Gautron</a:t>
            </a:r>
            <a:endParaRPr lang="fr-FR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venir Next LT Pro" panose="020B0504020202020204" pitchFamily="34" charset="0"/>
            </a:endParaRPr>
          </a:p>
          <a:p>
            <a:r>
              <a:rPr lang="fr-FR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venir Next LT Pro" panose="020B0504020202020204" pitchFamily="34" charset="0"/>
              </a:rPr>
              <a:t>Alexandre </a:t>
            </a:r>
            <a:r>
              <a:rPr lang="fr-FR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venir Next LT Pro" panose="020B0504020202020204" pitchFamily="34" charset="0"/>
              </a:rPr>
              <a:t>Romanenko</a:t>
            </a:r>
            <a:endParaRPr lang="fr-FR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venir Next LT Pro" panose="020B0504020202020204" pitchFamily="34" charset="0"/>
            </a:endParaRPr>
          </a:p>
          <a:p>
            <a:r>
              <a:rPr lang="fr-FR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venir Next LT Pro" panose="020B0504020202020204" pitchFamily="34" charset="0"/>
              </a:rPr>
              <a:t>Quentin </a:t>
            </a:r>
            <a:r>
              <a:rPr lang="fr-FR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venir Next LT Pro" panose="020B0504020202020204" pitchFamily="34" charset="0"/>
              </a:rPr>
              <a:t>Gueit</a:t>
            </a:r>
            <a:r>
              <a:rPr lang="fr-FR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venir Next LT Pro" panose="020B0504020202020204" pitchFamily="34" charset="0"/>
              </a:rPr>
              <a:t> </a:t>
            </a:r>
            <a:r>
              <a:rPr lang="fr-FR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venir Next LT Pro" panose="020B0504020202020204" pitchFamily="34" charset="0"/>
              </a:rPr>
              <a:t>Plent</a:t>
            </a:r>
            <a:r>
              <a:rPr lang="fr-FR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venir Next LT Pro" panose="020B0504020202020204" pitchFamily="34" charset="0"/>
              </a:rPr>
              <a:t> ?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0144C0B7-ECAD-4319-F224-034124F03D18}"/>
              </a:ext>
            </a:extLst>
          </p:cNvPr>
          <p:cNvSpPr txBox="1"/>
          <p:nvPr/>
        </p:nvSpPr>
        <p:spPr>
          <a:xfrm>
            <a:off x="5910566" y="2815474"/>
            <a:ext cx="2448246" cy="2031325"/>
          </a:xfrm>
          <a:prstGeom prst="rect">
            <a:avLst/>
          </a:prstGeom>
          <a:noFill/>
        </p:spPr>
        <p:txBody>
          <a:bodyPr wrap="square" numCol="1" rtlCol="0">
            <a:spAutoFit/>
          </a:bodyPr>
          <a:lstStyle/>
          <a:p>
            <a:r>
              <a:rPr lang="fr-FR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venir Next LT Pro" panose="020B0504020202020204" pitchFamily="34" charset="0"/>
              </a:rPr>
              <a:t>Décooptants</a:t>
            </a:r>
            <a:r>
              <a:rPr lang="fr-FR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venir Next LT Pro" panose="020B0504020202020204" pitchFamily="34" charset="0"/>
              </a:rPr>
              <a:t> :</a:t>
            </a:r>
          </a:p>
          <a:p>
            <a:r>
              <a:rPr lang="fr-FR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venir Next LT Pro" panose="020B0504020202020204" pitchFamily="34" charset="0"/>
              </a:rPr>
              <a:t>Jean Boudet</a:t>
            </a:r>
          </a:p>
          <a:p>
            <a:r>
              <a:rPr lang="fr-FR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venir Next LT Pro" panose="020B0504020202020204" pitchFamily="34" charset="0"/>
              </a:rPr>
              <a:t>Gatien Le </a:t>
            </a:r>
            <a:r>
              <a:rPr lang="fr-FR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venir Next LT Pro" panose="020B0504020202020204" pitchFamily="34" charset="0"/>
              </a:rPr>
              <a:t>Vezu</a:t>
            </a:r>
            <a:endParaRPr lang="fr-FR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venir Next LT Pro" panose="020B0504020202020204" pitchFamily="34" charset="0"/>
            </a:endParaRPr>
          </a:p>
          <a:p>
            <a:r>
              <a:rPr lang="fr-FR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venir Next LT Pro" panose="020B0504020202020204" pitchFamily="34" charset="0"/>
              </a:rPr>
              <a:t>Hugo </a:t>
            </a:r>
            <a:r>
              <a:rPr lang="fr-FR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venir Next LT Pro" panose="020B0504020202020204" pitchFamily="34" charset="0"/>
              </a:rPr>
              <a:t>Punsola</a:t>
            </a:r>
            <a:endParaRPr lang="fr-FR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venir Next LT Pro" panose="020B0504020202020204" pitchFamily="34" charset="0"/>
            </a:endParaRPr>
          </a:p>
          <a:p>
            <a:r>
              <a:rPr lang="fr-FR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venir Next LT Pro" panose="020B0504020202020204" pitchFamily="34" charset="0"/>
              </a:rPr>
              <a:t>Perrine </a:t>
            </a:r>
            <a:r>
              <a:rPr lang="fr-FR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venir Next LT Pro" panose="020B0504020202020204" pitchFamily="34" charset="0"/>
              </a:rPr>
              <a:t>Cleux</a:t>
            </a:r>
            <a:endParaRPr lang="fr-FR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venir Next LT Pro" panose="020B0504020202020204" pitchFamily="34" charset="0"/>
            </a:endParaRPr>
          </a:p>
          <a:p>
            <a:r>
              <a:rPr lang="fr-FR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venir Next LT Pro" panose="020B0504020202020204" pitchFamily="34" charset="0"/>
              </a:rPr>
              <a:t>Mathis Pardieu</a:t>
            </a:r>
          </a:p>
          <a:p>
            <a:r>
              <a:rPr lang="fr-FR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venir Next LT Pro" panose="020B0504020202020204" pitchFamily="34" charset="0"/>
              </a:rPr>
              <a:t>Maxime </a:t>
            </a:r>
            <a:r>
              <a:rPr lang="fr-FR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venir Next LT Pro" panose="020B0504020202020204" pitchFamily="34" charset="0"/>
              </a:rPr>
              <a:t>Escourrou</a:t>
            </a:r>
            <a:endParaRPr lang="fr-FR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venir Next LT Pro" panose="020B0504020202020204" pitchFamily="34" charset="0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3A059B60-B4B3-0DF5-8953-81248466B080}"/>
              </a:ext>
            </a:extLst>
          </p:cNvPr>
          <p:cNvSpPr txBox="1"/>
          <p:nvPr/>
        </p:nvSpPr>
        <p:spPr>
          <a:xfrm>
            <a:off x="8432786" y="2815474"/>
            <a:ext cx="2448246" cy="1200329"/>
          </a:xfrm>
          <a:prstGeom prst="rect">
            <a:avLst/>
          </a:prstGeom>
          <a:noFill/>
        </p:spPr>
        <p:txBody>
          <a:bodyPr wrap="square" numCol="1" rtlCol="0">
            <a:spAutoFit/>
          </a:bodyPr>
          <a:lstStyle/>
          <a:p>
            <a:r>
              <a:rPr lang="fr-FR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venir Next LT Pro" panose="020B0504020202020204" pitchFamily="34" charset="0"/>
              </a:rPr>
              <a:t>Officieux :</a:t>
            </a:r>
          </a:p>
          <a:p>
            <a:r>
              <a:rPr lang="fr-FR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venir Next LT Pro" panose="020B0504020202020204" pitchFamily="34" charset="0"/>
              </a:rPr>
              <a:t>Smaël</a:t>
            </a:r>
            <a:r>
              <a:rPr lang="fr-FR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venir Next LT Pro" panose="020B0504020202020204" pitchFamily="34" charset="0"/>
              </a:rPr>
              <a:t> Ain </a:t>
            </a:r>
            <a:r>
              <a:rPr lang="fr-FR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venir Next LT Pro" panose="020B0504020202020204" pitchFamily="34" charset="0"/>
              </a:rPr>
              <a:t>Lhout</a:t>
            </a:r>
            <a:endParaRPr lang="fr-FR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venir Next LT Pro" panose="020B0504020202020204" pitchFamily="34" charset="0"/>
            </a:endParaRPr>
          </a:p>
          <a:p>
            <a:r>
              <a:rPr lang="fr-FR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venir Next LT Pro" panose="020B0504020202020204" pitchFamily="34" charset="0"/>
              </a:rPr>
              <a:t>Octavie Gauthier</a:t>
            </a:r>
          </a:p>
          <a:p>
            <a:r>
              <a:rPr lang="fr-FR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venir Next LT Pro" panose="020B0504020202020204" pitchFamily="34" charset="0"/>
              </a:rPr>
              <a:t>Marianne Soma</a:t>
            </a:r>
          </a:p>
        </p:txBody>
      </p:sp>
    </p:spTree>
    <p:extLst>
      <p:ext uri="{BB962C8B-B14F-4D97-AF65-F5344CB8AC3E}">
        <p14:creationId xmlns:p14="http://schemas.microsoft.com/office/powerpoint/2010/main" val="37815016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F4F82E6-DDCF-7494-B8D6-3EC2204B027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1721B5B7-102D-96CD-2B04-0969ACBAC385}"/>
              </a:ext>
            </a:extLst>
          </p:cNvPr>
          <p:cNvSpPr/>
          <p:nvPr/>
        </p:nvSpPr>
        <p:spPr>
          <a:xfrm>
            <a:off x="-600" y="0"/>
            <a:ext cx="12193200" cy="6858000"/>
          </a:xfrm>
          <a:prstGeom prst="rect">
            <a:avLst/>
          </a:prstGeom>
          <a:gradFill flip="none" rotWithShape="1">
            <a:gsLst>
              <a:gs pos="0">
                <a:schemeClr val="tx1">
                  <a:lumMod val="50000"/>
                  <a:lumOff val="50000"/>
                </a:schemeClr>
              </a:gs>
              <a:gs pos="100000">
                <a:schemeClr val="tx1">
                  <a:lumMod val="95000"/>
                  <a:lumOff val="5000"/>
                </a:schemeClr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215FCBB1-F07C-8ACA-9735-5E60389A1402}"/>
              </a:ext>
            </a:extLst>
          </p:cNvPr>
          <p:cNvSpPr/>
          <p:nvPr/>
        </p:nvSpPr>
        <p:spPr>
          <a:xfrm>
            <a:off x="-600" y="0"/>
            <a:ext cx="12193200" cy="6858000"/>
          </a:xfrm>
          <a:prstGeom prst="rect">
            <a:avLst/>
          </a:prstGeom>
          <a:solidFill>
            <a:schemeClr val="tx2">
              <a:lumMod val="25000"/>
              <a:lumOff val="75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CE3D4FB0-3FD9-057C-3DE4-1922DB5C4706}"/>
              </a:ext>
            </a:extLst>
          </p:cNvPr>
          <p:cNvGrpSpPr/>
          <p:nvPr/>
        </p:nvGrpSpPr>
        <p:grpSpPr>
          <a:xfrm>
            <a:off x="10171754" y="5016489"/>
            <a:ext cx="2018722" cy="1440000"/>
            <a:chOff x="10171754" y="5016489"/>
            <a:chExt cx="2018722" cy="1440000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32598BD7-410D-8FA4-2E1B-561CB34307EA}"/>
                </a:ext>
              </a:extLst>
            </p:cNvPr>
            <p:cNvSpPr/>
            <p:nvPr/>
          </p:nvSpPr>
          <p:spPr>
            <a:xfrm>
              <a:off x="10891753" y="5016489"/>
              <a:ext cx="1298723" cy="1440000"/>
            </a:xfrm>
            <a:prstGeom prst="rect">
              <a:avLst/>
            </a:prstGeom>
            <a:gradFill>
              <a:gsLst>
                <a:gs pos="0">
                  <a:srgbClr val="A0A0A0"/>
                </a:gs>
                <a:gs pos="100000">
                  <a:srgbClr val="4A4A4A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9" name="Picture 8" descr="A logo for a race car&#10;&#10;AI-generated content may be incorrect.">
              <a:extLst>
                <a:ext uri="{FF2B5EF4-FFF2-40B4-BE49-F238E27FC236}">
                  <a16:creationId xmlns:a16="http://schemas.microsoft.com/office/drawing/2014/main" id="{2F2EE651-50FB-5F3D-2295-60F35C87D88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4223" t="9842" r="20441" b="11904"/>
            <a:stretch/>
          </p:blipFill>
          <p:spPr>
            <a:xfrm>
              <a:off x="10171754" y="5016489"/>
              <a:ext cx="1440000" cy="1440000"/>
            </a:xfrm>
            <a:prstGeom prst="ellipse">
              <a:avLst/>
            </a:prstGeom>
          </p:spPr>
        </p:pic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FBCF91E0-2F23-CDF3-2432-FF8C91A2BD40}"/>
              </a:ext>
            </a:extLst>
          </p:cNvPr>
          <p:cNvGrpSpPr/>
          <p:nvPr/>
        </p:nvGrpSpPr>
        <p:grpSpPr>
          <a:xfrm>
            <a:off x="360000" y="360000"/>
            <a:ext cx="1644716" cy="418258"/>
            <a:chOff x="3135861" y="2376709"/>
            <a:chExt cx="1644716" cy="418258"/>
          </a:xfrm>
        </p:grpSpPr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8D80BA56-D273-B481-D1FF-820657E68117}"/>
                </a:ext>
              </a:extLst>
            </p:cNvPr>
            <p:cNvSpPr txBox="1"/>
            <p:nvPr/>
          </p:nvSpPr>
          <p:spPr>
            <a:xfrm>
              <a:off x="3159812" y="2394857"/>
              <a:ext cx="1620765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fr-FR" sz="2000" b="1" dirty="0">
                  <a:latin typeface="Avenir Next LT Pro" panose="020B0504020202020204" pitchFamily="34" charset="0"/>
                </a:rPr>
                <a:t>IV. Annexes</a:t>
              </a:r>
              <a:endParaRPr lang="en-US" sz="2000" b="1" dirty="0">
                <a:latin typeface="Avenir Next LT Pro" panose="020B0504020202020204" pitchFamily="34" charset="0"/>
              </a:endParaRP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A3197148-8577-555C-28F4-74518AC98B63}"/>
                </a:ext>
              </a:extLst>
            </p:cNvPr>
            <p:cNvSpPr txBox="1"/>
            <p:nvPr/>
          </p:nvSpPr>
          <p:spPr>
            <a:xfrm>
              <a:off x="3135861" y="2376709"/>
              <a:ext cx="1620765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fr-FR" sz="2000" b="1" dirty="0">
                  <a:solidFill>
                    <a:schemeClr val="bg1"/>
                  </a:solidFill>
                  <a:latin typeface="Avenir Next LT Pro" panose="020B0504020202020204" pitchFamily="34" charset="0"/>
                </a:rPr>
                <a:t>IV. Annexes</a:t>
              </a:r>
              <a:endParaRPr lang="en-US" sz="2000" b="1" dirty="0">
                <a:solidFill>
                  <a:schemeClr val="bg1"/>
                </a:solidFill>
                <a:latin typeface="Avenir Next LT Pro" panose="020B0504020202020204" pitchFamily="34" charset="0"/>
              </a:endParaRPr>
            </a:p>
          </p:txBody>
        </p: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C86DE0B9-CC01-3564-CCF9-26469C4A6E51}"/>
              </a:ext>
            </a:extLst>
          </p:cNvPr>
          <p:cNvGrpSpPr/>
          <p:nvPr/>
        </p:nvGrpSpPr>
        <p:grpSpPr>
          <a:xfrm>
            <a:off x="1481567" y="627200"/>
            <a:ext cx="9228866" cy="1059211"/>
            <a:chOff x="3105381" y="2351309"/>
            <a:chExt cx="9228866" cy="1059211"/>
          </a:xfrm>
        </p:grpSpPr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907FA906-46F1-78D1-F0CD-E8C9A090C45D}"/>
                </a:ext>
              </a:extLst>
            </p:cNvPr>
            <p:cNvSpPr txBox="1"/>
            <p:nvPr/>
          </p:nvSpPr>
          <p:spPr>
            <a:xfrm>
              <a:off x="3159812" y="2394857"/>
              <a:ext cx="9174435" cy="10156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fr-FR" sz="6000" b="1" dirty="0">
                  <a:latin typeface="Avenir Next LT Pro" panose="020B0504020202020204" pitchFamily="34" charset="0"/>
                </a:rPr>
                <a:t>Performances de </a:t>
              </a:r>
              <a:r>
                <a:rPr lang="fr-FR" sz="6000" b="1" dirty="0" err="1">
                  <a:latin typeface="Avenir Next LT Pro" panose="020B0504020202020204" pitchFamily="34" charset="0"/>
                </a:rPr>
                <a:t>comm</a:t>
              </a:r>
              <a:r>
                <a:rPr lang="fr-FR" sz="6000" b="1" dirty="0">
                  <a:latin typeface="Avenir Next LT Pro" panose="020B0504020202020204" pitchFamily="34" charset="0"/>
                </a:rPr>
                <a:t>.</a:t>
              </a:r>
              <a:endParaRPr lang="en-US" sz="6000" b="1" dirty="0">
                <a:latin typeface="Avenir Next LT Pro" panose="020B0504020202020204" pitchFamily="34" charset="0"/>
              </a:endParaRP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71DD59F5-698A-744C-8A32-198947A70629}"/>
                </a:ext>
              </a:extLst>
            </p:cNvPr>
            <p:cNvSpPr txBox="1"/>
            <p:nvPr/>
          </p:nvSpPr>
          <p:spPr>
            <a:xfrm>
              <a:off x="3105381" y="2351309"/>
              <a:ext cx="9174435" cy="10156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fr-FR" sz="6000" b="1" dirty="0">
                  <a:solidFill>
                    <a:schemeClr val="bg1"/>
                  </a:solidFill>
                  <a:latin typeface="Avenir Next LT Pro" panose="020B0504020202020204" pitchFamily="34" charset="0"/>
                </a:rPr>
                <a:t>Performances de </a:t>
              </a:r>
              <a:r>
                <a:rPr lang="fr-FR" sz="6000" b="1" dirty="0" err="1">
                  <a:solidFill>
                    <a:schemeClr val="bg1"/>
                  </a:solidFill>
                  <a:latin typeface="Avenir Next LT Pro" panose="020B0504020202020204" pitchFamily="34" charset="0"/>
                </a:rPr>
                <a:t>comm</a:t>
              </a:r>
              <a:r>
                <a:rPr lang="fr-FR" sz="6000" b="1" dirty="0">
                  <a:solidFill>
                    <a:schemeClr val="bg1"/>
                  </a:solidFill>
                  <a:latin typeface="Avenir Next LT Pro" panose="020B0504020202020204" pitchFamily="34" charset="0"/>
                </a:rPr>
                <a:t>.</a:t>
              </a:r>
              <a:endParaRPr lang="en-US" sz="6000" b="1" dirty="0">
                <a:solidFill>
                  <a:schemeClr val="bg1"/>
                </a:solidFill>
                <a:latin typeface="Avenir Next LT Pro" panose="020B0504020202020204" pitchFamily="34" charset="0"/>
              </a:endParaRPr>
            </a:p>
          </p:txBody>
        </p: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A212D412-619C-6595-FC6F-CE23D101D053}"/>
              </a:ext>
            </a:extLst>
          </p:cNvPr>
          <p:cNvGrpSpPr>
            <a:grpSpLocks noChangeAspect="1"/>
          </p:cNvGrpSpPr>
          <p:nvPr/>
        </p:nvGrpSpPr>
        <p:grpSpPr>
          <a:xfrm>
            <a:off x="2449997" y="1943100"/>
            <a:ext cx="7292006" cy="4320000"/>
            <a:chOff x="866079" y="215900"/>
            <a:chExt cx="11576061" cy="6858000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94BB9AE7-A7B6-651C-8209-2DF0AED045A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866079" y="215900"/>
              <a:ext cx="3857625" cy="6858000"/>
            </a:xfrm>
            <a:prstGeom prst="rect">
              <a:avLst/>
            </a:prstGeom>
          </p:spPr>
        </p:pic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4E3F3751-FFC8-AF22-FAA1-8E5EEA0F555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4724766" y="215900"/>
              <a:ext cx="3857625" cy="6858000"/>
            </a:xfrm>
            <a:prstGeom prst="rect">
              <a:avLst/>
            </a:prstGeom>
          </p:spPr>
        </p:pic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46043919-53BD-E123-C348-0EF1AA0DB8C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8584515" y="215900"/>
              <a:ext cx="3857625" cy="68580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7789691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CAA2406-5C88-EB16-5A70-86CC1886845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566C4C2B-6757-9F62-C4FD-AF56D9DE1BF4}"/>
              </a:ext>
            </a:extLst>
          </p:cNvPr>
          <p:cNvSpPr/>
          <p:nvPr/>
        </p:nvSpPr>
        <p:spPr>
          <a:xfrm>
            <a:off x="-600" y="0"/>
            <a:ext cx="12193200" cy="6858000"/>
          </a:xfrm>
          <a:prstGeom prst="rect">
            <a:avLst/>
          </a:prstGeom>
          <a:gradFill flip="none" rotWithShape="1">
            <a:gsLst>
              <a:gs pos="0">
                <a:schemeClr val="tx1">
                  <a:lumMod val="50000"/>
                  <a:lumOff val="50000"/>
                </a:schemeClr>
              </a:gs>
              <a:gs pos="100000">
                <a:schemeClr val="tx1">
                  <a:lumMod val="95000"/>
                  <a:lumOff val="5000"/>
                </a:schemeClr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C0177B2-BE35-E972-2F32-D22C396149A5}"/>
              </a:ext>
            </a:extLst>
          </p:cNvPr>
          <p:cNvSpPr/>
          <p:nvPr/>
        </p:nvSpPr>
        <p:spPr>
          <a:xfrm>
            <a:off x="-600" y="0"/>
            <a:ext cx="12193200" cy="6858000"/>
          </a:xfrm>
          <a:prstGeom prst="rect">
            <a:avLst/>
          </a:prstGeom>
          <a:solidFill>
            <a:schemeClr val="tx2">
              <a:lumMod val="25000"/>
              <a:lumOff val="75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B17D953A-125F-1423-43DC-21D71660C3E4}"/>
              </a:ext>
            </a:extLst>
          </p:cNvPr>
          <p:cNvGrpSpPr/>
          <p:nvPr/>
        </p:nvGrpSpPr>
        <p:grpSpPr>
          <a:xfrm>
            <a:off x="10171754" y="5016489"/>
            <a:ext cx="2018722" cy="1440000"/>
            <a:chOff x="10171754" y="5016489"/>
            <a:chExt cx="2018722" cy="1440000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3E6E2BFC-763B-701F-7C1E-94539D64F1F6}"/>
                </a:ext>
              </a:extLst>
            </p:cNvPr>
            <p:cNvSpPr/>
            <p:nvPr/>
          </p:nvSpPr>
          <p:spPr>
            <a:xfrm>
              <a:off x="10891753" y="5016489"/>
              <a:ext cx="1298723" cy="1440000"/>
            </a:xfrm>
            <a:prstGeom prst="rect">
              <a:avLst/>
            </a:prstGeom>
            <a:gradFill>
              <a:gsLst>
                <a:gs pos="0">
                  <a:srgbClr val="A0A0A0"/>
                </a:gs>
                <a:gs pos="100000">
                  <a:srgbClr val="4A4A4A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9" name="Picture 8" descr="A logo for a race car&#10;&#10;AI-generated content may be incorrect.">
              <a:extLst>
                <a:ext uri="{FF2B5EF4-FFF2-40B4-BE49-F238E27FC236}">
                  <a16:creationId xmlns:a16="http://schemas.microsoft.com/office/drawing/2014/main" id="{ED57C749-7FB7-480B-9464-FDEF4B01E27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4223" t="9842" r="20441" b="11904"/>
            <a:stretch/>
          </p:blipFill>
          <p:spPr>
            <a:xfrm>
              <a:off x="10171754" y="5016489"/>
              <a:ext cx="1440000" cy="1440000"/>
            </a:xfrm>
            <a:prstGeom prst="ellipse">
              <a:avLst/>
            </a:prstGeom>
          </p:spPr>
        </p:pic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7DBC0F46-E5D5-FE61-968B-E12BB7275A0E}"/>
              </a:ext>
            </a:extLst>
          </p:cNvPr>
          <p:cNvGrpSpPr/>
          <p:nvPr/>
        </p:nvGrpSpPr>
        <p:grpSpPr>
          <a:xfrm>
            <a:off x="360000" y="360000"/>
            <a:ext cx="1644716" cy="418258"/>
            <a:chOff x="3135861" y="2376709"/>
            <a:chExt cx="1644716" cy="418258"/>
          </a:xfrm>
        </p:grpSpPr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4E4BFE6B-BF99-6B8F-CB03-062831464066}"/>
                </a:ext>
              </a:extLst>
            </p:cNvPr>
            <p:cNvSpPr txBox="1"/>
            <p:nvPr/>
          </p:nvSpPr>
          <p:spPr>
            <a:xfrm>
              <a:off x="3159812" y="2394857"/>
              <a:ext cx="1620765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fr-FR" sz="2000" b="1" dirty="0">
                  <a:latin typeface="Avenir Next LT Pro" panose="020B0504020202020204" pitchFamily="34" charset="0"/>
                </a:rPr>
                <a:t>IV. Annexes</a:t>
              </a:r>
              <a:endParaRPr lang="en-US" sz="2000" b="1" dirty="0">
                <a:latin typeface="Avenir Next LT Pro" panose="020B0504020202020204" pitchFamily="34" charset="0"/>
              </a:endParaRP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4198813A-8F18-7A34-1C1E-275B209FBC51}"/>
                </a:ext>
              </a:extLst>
            </p:cNvPr>
            <p:cNvSpPr txBox="1"/>
            <p:nvPr/>
          </p:nvSpPr>
          <p:spPr>
            <a:xfrm>
              <a:off x="3135861" y="2376709"/>
              <a:ext cx="1620765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fr-FR" sz="2000" b="1" dirty="0">
                  <a:solidFill>
                    <a:schemeClr val="bg1"/>
                  </a:solidFill>
                  <a:latin typeface="Avenir Next LT Pro" panose="020B0504020202020204" pitchFamily="34" charset="0"/>
                </a:rPr>
                <a:t>IV. Annexes</a:t>
              </a:r>
              <a:endParaRPr lang="en-US" sz="2000" b="1" dirty="0">
                <a:solidFill>
                  <a:schemeClr val="bg1"/>
                </a:solidFill>
                <a:latin typeface="Avenir Next LT Pro" panose="020B0504020202020204" pitchFamily="34" charset="0"/>
              </a:endParaRPr>
            </a:p>
          </p:txBody>
        </p: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22C9072D-428B-8B9A-2220-90D30389C241}"/>
              </a:ext>
            </a:extLst>
          </p:cNvPr>
          <p:cNvGrpSpPr/>
          <p:nvPr/>
        </p:nvGrpSpPr>
        <p:grpSpPr>
          <a:xfrm>
            <a:off x="2532817" y="627200"/>
            <a:ext cx="7126367" cy="1059211"/>
            <a:chOff x="3105381" y="2351309"/>
            <a:chExt cx="7126367" cy="1059211"/>
          </a:xfrm>
        </p:grpSpPr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80013843-ED73-616A-7AA4-90BE7B3D68D3}"/>
                </a:ext>
              </a:extLst>
            </p:cNvPr>
            <p:cNvSpPr txBox="1"/>
            <p:nvPr/>
          </p:nvSpPr>
          <p:spPr>
            <a:xfrm>
              <a:off x="3159812" y="2394857"/>
              <a:ext cx="7071936" cy="10156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fr-FR" sz="6000" b="1" dirty="0">
                  <a:latin typeface="Avenir Next LT Pro" panose="020B0504020202020204" pitchFamily="34" charset="0"/>
                </a:rPr>
                <a:t>Evénements du S1</a:t>
              </a:r>
              <a:endParaRPr lang="en-US" sz="6000" b="1" dirty="0">
                <a:latin typeface="Avenir Next LT Pro" panose="020B0504020202020204" pitchFamily="34" charset="0"/>
              </a:endParaRP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5B141CE5-5F5A-BD27-F13D-8555A227BD5D}"/>
                </a:ext>
              </a:extLst>
            </p:cNvPr>
            <p:cNvSpPr txBox="1"/>
            <p:nvPr/>
          </p:nvSpPr>
          <p:spPr>
            <a:xfrm>
              <a:off x="3105381" y="2351309"/>
              <a:ext cx="7071936" cy="10156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fr-FR" sz="6000" b="1" dirty="0">
                  <a:solidFill>
                    <a:schemeClr val="bg1"/>
                  </a:solidFill>
                  <a:latin typeface="Avenir Next LT Pro" panose="020B0504020202020204" pitchFamily="34" charset="0"/>
                </a:rPr>
                <a:t>Evénements du S1</a:t>
              </a:r>
              <a:endParaRPr lang="en-US" sz="6000" b="1" dirty="0">
                <a:solidFill>
                  <a:schemeClr val="bg1"/>
                </a:solidFill>
                <a:latin typeface="Avenir Next LT Pro" panose="020B0504020202020204" pitchFamily="34" charset="0"/>
              </a:endParaRPr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4BC1EDF8-F0B6-0908-8305-D14EF3943FD7}"/>
              </a:ext>
            </a:extLst>
          </p:cNvPr>
          <p:cNvSpPr txBox="1"/>
          <p:nvPr/>
        </p:nvSpPr>
        <p:spPr>
          <a:xfrm>
            <a:off x="1283561" y="2828836"/>
            <a:ext cx="2003404" cy="646331"/>
          </a:xfrm>
          <a:prstGeom prst="rect">
            <a:avLst/>
          </a:prstGeom>
          <a:noFill/>
        </p:spPr>
        <p:txBody>
          <a:bodyPr wrap="square" numCol="1" rtlCol="0">
            <a:spAutoFit/>
          </a:bodyPr>
          <a:lstStyle/>
          <a:p>
            <a:r>
              <a:rPr lang="fr-FR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venir Next LT Pro" panose="020B0504020202020204" pitchFamily="34" charset="0"/>
              </a:rPr>
              <a:t>Janvier :</a:t>
            </a:r>
          </a:p>
          <a:p>
            <a:r>
              <a:rPr lang="fr-FR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venir Next LT Pro" panose="020B0504020202020204" pitchFamily="34" charset="0"/>
              </a:rPr>
              <a:t>Sortie kart 1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EF76F9F-3184-5797-2F85-F1DEA8F25DE9}"/>
              </a:ext>
            </a:extLst>
          </p:cNvPr>
          <p:cNvSpPr txBox="1"/>
          <p:nvPr/>
        </p:nvSpPr>
        <p:spPr>
          <a:xfrm>
            <a:off x="3188930" y="2828836"/>
            <a:ext cx="2003404" cy="646331"/>
          </a:xfrm>
          <a:prstGeom prst="rect">
            <a:avLst/>
          </a:prstGeom>
          <a:noFill/>
        </p:spPr>
        <p:txBody>
          <a:bodyPr wrap="square" numCol="1" rtlCol="0">
            <a:spAutoFit/>
          </a:bodyPr>
          <a:lstStyle/>
          <a:p>
            <a:r>
              <a:rPr lang="fr-FR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venir Next LT Pro" panose="020B0504020202020204" pitchFamily="34" charset="0"/>
              </a:rPr>
              <a:t>Février :</a:t>
            </a:r>
          </a:p>
          <a:p>
            <a:r>
              <a:rPr lang="fr-FR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venir Next LT Pro" panose="020B0504020202020204" pitchFamily="34" charset="0"/>
              </a:rPr>
              <a:t>Sortie kart 2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590411E-DF4B-85B6-DF50-047AD4B8C08E}"/>
              </a:ext>
            </a:extLst>
          </p:cNvPr>
          <p:cNvSpPr txBox="1"/>
          <p:nvPr/>
        </p:nvSpPr>
        <p:spPr>
          <a:xfrm>
            <a:off x="6999668" y="2828836"/>
            <a:ext cx="2003404" cy="923330"/>
          </a:xfrm>
          <a:prstGeom prst="rect">
            <a:avLst/>
          </a:prstGeom>
          <a:noFill/>
        </p:spPr>
        <p:txBody>
          <a:bodyPr wrap="square" numCol="1" rtlCol="0">
            <a:spAutoFit/>
          </a:bodyPr>
          <a:lstStyle/>
          <a:p>
            <a:r>
              <a:rPr lang="fr-FR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venir Next LT Pro" panose="020B0504020202020204" pitchFamily="34" charset="0"/>
              </a:rPr>
              <a:t>Avril :</a:t>
            </a:r>
          </a:p>
          <a:p>
            <a:r>
              <a:rPr lang="fr-FR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venir Next LT Pro" panose="020B0504020202020204" pitchFamily="34" charset="0"/>
              </a:rPr>
              <a:t>Soirées de cooptations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CEA754B-ACE3-0669-CEDC-CF5D2F7D64DA}"/>
              </a:ext>
            </a:extLst>
          </p:cNvPr>
          <p:cNvSpPr txBox="1"/>
          <p:nvPr/>
        </p:nvSpPr>
        <p:spPr>
          <a:xfrm>
            <a:off x="5094299" y="2828836"/>
            <a:ext cx="2003404" cy="923330"/>
          </a:xfrm>
          <a:prstGeom prst="rect">
            <a:avLst/>
          </a:prstGeom>
          <a:noFill/>
        </p:spPr>
        <p:txBody>
          <a:bodyPr wrap="square" numCol="1" rtlCol="0">
            <a:spAutoFit/>
          </a:bodyPr>
          <a:lstStyle/>
          <a:p>
            <a:r>
              <a:rPr lang="fr-FR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venir Next LT Pro" panose="020B0504020202020204" pitchFamily="34" charset="0"/>
              </a:rPr>
              <a:t>Mars :</a:t>
            </a:r>
          </a:p>
          <a:p>
            <a:r>
              <a:rPr lang="fr-FR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venir Next LT Pro" panose="020B0504020202020204" pitchFamily="34" charset="0"/>
              </a:rPr>
              <a:t>Sortie kart 3</a:t>
            </a:r>
          </a:p>
          <a:p>
            <a:r>
              <a:rPr lang="fr-FR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venir Next LT Pro" panose="020B0504020202020204" pitchFamily="34" charset="0"/>
              </a:rPr>
              <a:t>Apé’race</a:t>
            </a:r>
            <a:r>
              <a:rPr lang="fr-FR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venir Next LT Pro" panose="020B0504020202020204" pitchFamily="34" charset="0"/>
              </a:rPr>
              <a:t> Chine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39DD439-E549-A55B-5BEC-45957CB8C491}"/>
              </a:ext>
            </a:extLst>
          </p:cNvPr>
          <p:cNvSpPr txBox="1"/>
          <p:nvPr/>
        </p:nvSpPr>
        <p:spPr>
          <a:xfrm>
            <a:off x="8905035" y="2828836"/>
            <a:ext cx="2003404" cy="1200329"/>
          </a:xfrm>
          <a:prstGeom prst="rect">
            <a:avLst/>
          </a:prstGeom>
          <a:noFill/>
        </p:spPr>
        <p:txBody>
          <a:bodyPr wrap="square" numCol="1" rtlCol="0">
            <a:spAutoFit/>
          </a:bodyPr>
          <a:lstStyle/>
          <a:p>
            <a:r>
              <a:rPr lang="fr-FR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venir Next LT Pro" panose="020B0504020202020204" pitchFamily="34" charset="0"/>
              </a:rPr>
              <a:t>Mai :</a:t>
            </a:r>
          </a:p>
          <a:p>
            <a:r>
              <a:rPr lang="fr-FR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venir Next LT Pro" panose="020B0504020202020204" pitchFamily="34" charset="0"/>
              </a:rPr>
              <a:t>Apé’race</a:t>
            </a:r>
            <a:r>
              <a:rPr lang="fr-FR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venir Next LT Pro" panose="020B0504020202020204" pitchFamily="34" charset="0"/>
              </a:rPr>
              <a:t> Imola</a:t>
            </a:r>
          </a:p>
          <a:p>
            <a:r>
              <a:rPr lang="fr-FR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venir Next LT Pro" panose="020B0504020202020204" pitchFamily="34" charset="0"/>
              </a:rPr>
              <a:t>GP Monaco</a:t>
            </a:r>
          </a:p>
          <a:p>
            <a:r>
              <a:rPr lang="fr-FR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venir Next LT Pro" panose="020B0504020202020204" pitchFamily="34" charset="0"/>
              </a:rPr>
              <a:t>24h de l’ESSEC</a:t>
            </a:r>
          </a:p>
        </p:txBody>
      </p:sp>
    </p:spTree>
    <p:extLst>
      <p:ext uri="{BB962C8B-B14F-4D97-AF65-F5344CB8AC3E}">
        <p14:creationId xmlns:p14="http://schemas.microsoft.com/office/powerpoint/2010/main" val="36942037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6B01F33-BD32-1573-F41F-BF320452D24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4EB4FBA4-29A9-9582-B80F-AF1FB5B4885A}"/>
              </a:ext>
            </a:extLst>
          </p:cNvPr>
          <p:cNvSpPr/>
          <p:nvPr/>
        </p:nvSpPr>
        <p:spPr>
          <a:xfrm>
            <a:off x="-600" y="0"/>
            <a:ext cx="12193200" cy="6858000"/>
          </a:xfrm>
          <a:prstGeom prst="rect">
            <a:avLst/>
          </a:prstGeom>
          <a:gradFill flip="none" rotWithShape="1">
            <a:gsLst>
              <a:gs pos="0">
                <a:schemeClr val="tx1">
                  <a:lumMod val="50000"/>
                  <a:lumOff val="50000"/>
                </a:schemeClr>
              </a:gs>
              <a:gs pos="100000">
                <a:schemeClr val="tx1">
                  <a:lumMod val="95000"/>
                  <a:lumOff val="5000"/>
                </a:schemeClr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6D9F6CD1-97EB-2FB5-0043-8C8F225AC193}"/>
              </a:ext>
            </a:extLst>
          </p:cNvPr>
          <p:cNvSpPr/>
          <p:nvPr/>
        </p:nvSpPr>
        <p:spPr>
          <a:xfrm>
            <a:off x="-600" y="0"/>
            <a:ext cx="12193200" cy="6858000"/>
          </a:xfrm>
          <a:prstGeom prst="rect">
            <a:avLst/>
          </a:prstGeom>
          <a:solidFill>
            <a:schemeClr val="tx2">
              <a:lumMod val="25000"/>
              <a:lumOff val="75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9C04ECF5-1248-BDA2-60F5-CECD885AD3E5}"/>
              </a:ext>
            </a:extLst>
          </p:cNvPr>
          <p:cNvGrpSpPr/>
          <p:nvPr/>
        </p:nvGrpSpPr>
        <p:grpSpPr>
          <a:xfrm>
            <a:off x="10171754" y="5016489"/>
            <a:ext cx="2018722" cy="1440000"/>
            <a:chOff x="10171754" y="5016489"/>
            <a:chExt cx="2018722" cy="1440000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6D8E0465-3E2D-7376-6116-80E912715673}"/>
                </a:ext>
              </a:extLst>
            </p:cNvPr>
            <p:cNvSpPr/>
            <p:nvPr/>
          </p:nvSpPr>
          <p:spPr>
            <a:xfrm>
              <a:off x="10891753" y="5016489"/>
              <a:ext cx="1298723" cy="1440000"/>
            </a:xfrm>
            <a:prstGeom prst="rect">
              <a:avLst/>
            </a:prstGeom>
            <a:gradFill>
              <a:gsLst>
                <a:gs pos="0">
                  <a:srgbClr val="A0A0A0"/>
                </a:gs>
                <a:gs pos="100000">
                  <a:srgbClr val="4A4A4A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9" name="Picture 8" descr="A logo for a race car&#10;&#10;AI-generated content may be incorrect.">
              <a:extLst>
                <a:ext uri="{FF2B5EF4-FFF2-40B4-BE49-F238E27FC236}">
                  <a16:creationId xmlns:a16="http://schemas.microsoft.com/office/drawing/2014/main" id="{AF686F93-D61D-C975-29F8-35627BE5E7E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4223" t="9842" r="20441" b="11904"/>
            <a:stretch/>
          </p:blipFill>
          <p:spPr>
            <a:xfrm>
              <a:off x="10171754" y="5016489"/>
              <a:ext cx="1440000" cy="1440000"/>
            </a:xfrm>
            <a:prstGeom prst="ellipse">
              <a:avLst/>
            </a:prstGeom>
          </p:spPr>
        </p:pic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B5B45B11-85BB-BEF5-E364-3AF219DA7822}"/>
              </a:ext>
            </a:extLst>
          </p:cNvPr>
          <p:cNvGrpSpPr/>
          <p:nvPr/>
        </p:nvGrpSpPr>
        <p:grpSpPr>
          <a:xfrm>
            <a:off x="360000" y="360000"/>
            <a:ext cx="1644716" cy="418258"/>
            <a:chOff x="3135861" y="2376709"/>
            <a:chExt cx="1644716" cy="418258"/>
          </a:xfrm>
        </p:grpSpPr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4A4635A9-A99D-A88F-D389-E8BD34A2BE0B}"/>
                </a:ext>
              </a:extLst>
            </p:cNvPr>
            <p:cNvSpPr txBox="1"/>
            <p:nvPr/>
          </p:nvSpPr>
          <p:spPr>
            <a:xfrm>
              <a:off x="3159812" y="2394857"/>
              <a:ext cx="1620765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fr-FR" sz="2000" b="1" dirty="0">
                  <a:latin typeface="Avenir Next LT Pro" panose="020B0504020202020204" pitchFamily="34" charset="0"/>
                </a:rPr>
                <a:t>IV. Annexes</a:t>
              </a:r>
              <a:endParaRPr lang="en-US" sz="2000" b="1" dirty="0">
                <a:latin typeface="Avenir Next LT Pro" panose="020B0504020202020204" pitchFamily="34" charset="0"/>
              </a:endParaRP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ACF76317-9DCD-398D-CFD7-9FF7707B791E}"/>
                </a:ext>
              </a:extLst>
            </p:cNvPr>
            <p:cNvSpPr txBox="1"/>
            <p:nvPr/>
          </p:nvSpPr>
          <p:spPr>
            <a:xfrm>
              <a:off x="3135861" y="2376709"/>
              <a:ext cx="1620765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fr-FR" sz="2000" b="1" dirty="0">
                  <a:solidFill>
                    <a:schemeClr val="bg1"/>
                  </a:solidFill>
                  <a:latin typeface="Avenir Next LT Pro" panose="020B0504020202020204" pitchFamily="34" charset="0"/>
                </a:rPr>
                <a:t>IV. Annexes</a:t>
              </a:r>
              <a:endParaRPr lang="en-US" sz="2000" b="1" dirty="0">
                <a:solidFill>
                  <a:schemeClr val="bg1"/>
                </a:solidFill>
                <a:latin typeface="Avenir Next LT Pro" panose="020B0504020202020204" pitchFamily="34" charset="0"/>
              </a:endParaRPr>
            </a:p>
          </p:txBody>
        </p: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0EEED761-D404-2AB9-B184-BA4A0DA72200}"/>
              </a:ext>
            </a:extLst>
          </p:cNvPr>
          <p:cNvGrpSpPr/>
          <p:nvPr/>
        </p:nvGrpSpPr>
        <p:grpSpPr>
          <a:xfrm>
            <a:off x="1866641" y="627200"/>
            <a:ext cx="8458719" cy="1059211"/>
            <a:chOff x="3105381" y="2351309"/>
            <a:chExt cx="8458719" cy="1059211"/>
          </a:xfrm>
        </p:grpSpPr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C5FC9B73-6523-3FBD-C84F-362B9098921E}"/>
                </a:ext>
              </a:extLst>
            </p:cNvPr>
            <p:cNvSpPr txBox="1"/>
            <p:nvPr/>
          </p:nvSpPr>
          <p:spPr>
            <a:xfrm>
              <a:off x="3159812" y="2394857"/>
              <a:ext cx="8404288" cy="10156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fr-FR" sz="6000" b="1" dirty="0">
                  <a:latin typeface="Avenir Next LT Pro" panose="020B0504020202020204" pitchFamily="34" charset="0"/>
                </a:rPr>
                <a:t>Organisation SKS pt.1</a:t>
              </a:r>
              <a:endParaRPr lang="en-US" sz="6000" b="1" dirty="0">
                <a:latin typeface="Avenir Next LT Pro" panose="020B0504020202020204" pitchFamily="34" charset="0"/>
              </a:endParaRP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DCE8DD86-0D9B-F8D0-0A03-8EC3C610DE0E}"/>
                </a:ext>
              </a:extLst>
            </p:cNvPr>
            <p:cNvSpPr txBox="1"/>
            <p:nvPr/>
          </p:nvSpPr>
          <p:spPr>
            <a:xfrm>
              <a:off x="3105381" y="2351309"/>
              <a:ext cx="8404288" cy="10156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fr-FR" sz="6000" b="1" dirty="0">
                  <a:solidFill>
                    <a:schemeClr val="bg1"/>
                  </a:solidFill>
                  <a:latin typeface="Avenir Next LT Pro" panose="020B0504020202020204" pitchFamily="34" charset="0"/>
                </a:rPr>
                <a:t>Organisation SKS pt.1</a:t>
              </a:r>
              <a:endParaRPr lang="en-US" sz="6000" b="1" dirty="0">
                <a:solidFill>
                  <a:schemeClr val="bg1"/>
                </a:solidFill>
                <a:latin typeface="Avenir Next LT Pro" panose="020B0504020202020204" pitchFamily="34" charset="0"/>
              </a:endParaRPr>
            </a:p>
          </p:txBody>
        </p:sp>
      </p:grpSp>
      <p:pic>
        <p:nvPicPr>
          <p:cNvPr id="19" name="Picture 18">
            <a:extLst>
              <a:ext uri="{FF2B5EF4-FFF2-40B4-BE49-F238E27FC236}">
                <a16:creationId xmlns:a16="http://schemas.microsoft.com/office/drawing/2014/main" id="{08841CE7-1250-37F1-E759-D1BA562693E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9449" y="1988170"/>
            <a:ext cx="3240000" cy="1985806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82B907BB-38F6-3B04-F18A-4DBF58F9FD4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52551" y="1988170"/>
            <a:ext cx="3240000" cy="1836498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1F9807A8-572E-82A0-FE99-173546B01FF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476000" y="1988170"/>
            <a:ext cx="3240000" cy="28816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85524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DBFE217-B805-2146-989A-2B146A0B6FE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3914A3CD-A48C-687D-D8F2-21E652E6F54F}"/>
              </a:ext>
            </a:extLst>
          </p:cNvPr>
          <p:cNvSpPr/>
          <p:nvPr/>
        </p:nvSpPr>
        <p:spPr>
          <a:xfrm>
            <a:off x="-600" y="0"/>
            <a:ext cx="12193200" cy="6858000"/>
          </a:xfrm>
          <a:prstGeom prst="rect">
            <a:avLst/>
          </a:prstGeom>
          <a:gradFill flip="none" rotWithShape="1">
            <a:gsLst>
              <a:gs pos="0">
                <a:schemeClr val="tx1">
                  <a:lumMod val="50000"/>
                  <a:lumOff val="50000"/>
                </a:schemeClr>
              </a:gs>
              <a:gs pos="100000">
                <a:schemeClr val="tx1">
                  <a:lumMod val="95000"/>
                  <a:lumOff val="5000"/>
                </a:schemeClr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72FA5F91-5583-56D1-158C-C1FC096EC459}"/>
              </a:ext>
            </a:extLst>
          </p:cNvPr>
          <p:cNvSpPr/>
          <p:nvPr/>
        </p:nvSpPr>
        <p:spPr>
          <a:xfrm>
            <a:off x="-600" y="0"/>
            <a:ext cx="12193200" cy="6858000"/>
          </a:xfrm>
          <a:prstGeom prst="rect">
            <a:avLst/>
          </a:prstGeom>
          <a:solidFill>
            <a:schemeClr val="tx2">
              <a:lumMod val="25000"/>
              <a:lumOff val="75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B76C16DF-5812-728C-674A-D315CB0DC3FF}"/>
              </a:ext>
            </a:extLst>
          </p:cNvPr>
          <p:cNvGrpSpPr/>
          <p:nvPr/>
        </p:nvGrpSpPr>
        <p:grpSpPr>
          <a:xfrm>
            <a:off x="10171754" y="5016489"/>
            <a:ext cx="2018722" cy="1440000"/>
            <a:chOff x="10171754" y="5016489"/>
            <a:chExt cx="2018722" cy="1440000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1A06C1C7-0639-205E-ED9D-992764952885}"/>
                </a:ext>
              </a:extLst>
            </p:cNvPr>
            <p:cNvSpPr/>
            <p:nvPr/>
          </p:nvSpPr>
          <p:spPr>
            <a:xfrm>
              <a:off x="10891753" y="5016489"/>
              <a:ext cx="1298723" cy="1440000"/>
            </a:xfrm>
            <a:prstGeom prst="rect">
              <a:avLst/>
            </a:prstGeom>
            <a:gradFill>
              <a:gsLst>
                <a:gs pos="0">
                  <a:srgbClr val="A0A0A0"/>
                </a:gs>
                <a:gs pos="100000">
                  <a:srgbClr val="4A4A4A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9" name="Picture 8" descr="A logo for a race car&#10;&#10;AI-generated content may be incorrect.">
              <a:extLst>
                <a:ext uri="{FF2B5EF4-FFF2-40B4-BE49-F238E27FC236}">
                  <a16:creationId xmlns:a16="http://schemas.microsoft.com/office/drawing/2014/main" id="{3B8E5B78-9E11-1D9B-2AFF-9EDA941101B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4223" t="9842" r="20441" b="11904"/>
            <a:stretch/>
          </p:blipFill>
          <p:spPr>
            <a:xfrm>
              <a:off x="10171754" y="5016489"/>
              <a:ext cx="1440000" cy="1440000"/>
            </a:xfrm>
            <a:prstGeom prst="ellipse">
              <a:avLst/>
            </a:prstGeom>
          </p:spPr>
        </p:pic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973D3F1A-24CD-2B65-8AFA-1FC440F64EF2}"/>
              </a:ext>
            </a:extLst>
          </p:cNvPr>
          <p:cNvGrpSpPr/>
          <p:nvPr/>
        </p:nvGrpSpPr>
        <p:grpSpPr>
          <a:xfrm>
            <a:off x="360000" y="360000"/>
            <a:ext cx="1644716" cy="418258"/>
            <a:chOff x="3135861" y="2376709"/>
            <a:chExt cx="1644716" cy="418258"/>
          </a:xfrm>
        </p:grpSpPr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BE222CCB-0617-9B4F-3AA9-BA1FADAF2AC3}"/>
                </a:ext>
              </a:extLst>
            </p:cNvPr>
            <p:cNvSpPr txBox="1"/>
            <p:nvPr/>
          </p:nvSpPr>
          <p:spPr>
            <a:xfrm>
              <a:off x="3159812" y="2394857"/>
              <a:ext cx="1620765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fr-FR" sz="2000" b="1" dirty="0">
                  <a:latin typeface="Avenir Next LT Pro" panose="020B0504020202020204" pitchFamily="34" charset="0"/>
                </a:rPr>
                <a:t>IV. Annexes</a:t>
              </a:r>
              <a:endParaRPr lang="en-US" sz="2000" b="1" dirty="0">
                <a:latin typeface="Avenir Next LT Pro" panose="020B0504020202020204" pitchFamily="34" charset="0"/>
              </a:endParaRP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B7D49BC7-AF57-A6DF-62F5-C3E9B76B3190}"/>
                </a:ext>
              </a:extLst>
            </p:cNvPr>
            <p:cNvSpPr txBox="1"/>
            <p:nvPr/>
          </p:nvSpPr>
          <p:spPr>
            <a:xfrm>
              <a:off x="3135861" y="2376709"/>
              <a:ext cx="1620765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fr-FR" sz="2000" b="1" dirty="0">
                  <a:solidFill>
                    <a:schemeClr val="bg1"/>
                  </a:solidFill>
                  <a:latin typeface="Avenir Next LT Pro" panose="020B0504020202020204" pitchFamily="34" charset="0"/>
                </a:rPr>
                <a:t>IV. Annexes</a:t>
              </a:r>
              <a:endParaRPr lang="en-US" sz="2000" b="1" dirty="0">
                <a:solidFill>
                  <a:schemeClr val="bg1"/>
                </a:solidFill>
                <a:latin typeface="Avenir Next LT Pro" panose="020B0504020202020204" pitchFamily="34" charset="0"/>
              </a:endParaRPr>
            </a:p>
          </p:txBody>
        </p: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6745CCEE-1C51-3C31-BB38-6CCF8F974025}"/>
              </a:ext>
            </a:extLst>
          </p:cNvPr>
          <p:cNvGrpSpPr/>
          <p:nvPr/>
        </p:nvGrpSpPr>
        <p:grpSpPr>
          <a:xfrm>
            <a:off x="1809122" y="627200"/>
            <a:ext cx="8573757" cy="1059211"/>
            <a:chOff x="3105381" y="2351309"/>
            <a:chExt cx="8573757" cy="1059211"/>
          </a:xfrm>
        </p:grpSpPr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13895B2C-3320-0F76-44D7-A2E98B141552}"/>
                </a:ext>
              </a:extLst>
            </p:cNvPr>
            <p:cNvSpPr txBox="1"/>
            <p:nvPr/>
          </p:nvSpPr>
          <p:spPr>
            <a:xfrm>
              <a:off x="3159812" y="2394857"/>
              <a:ext cx="8404288" cy="10156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fr-FR" sz="6000" b="1" dirty="0">
                  <a:latin typeface="Avenir Next LT Pro" panose="020B0504020202020204" pitchFamily="34" charset="0"/>
                </a:rPr>
                <a:t>Organisation SKS pt.2</a:t>
              </a:r>
              <a:endParaRPr lang="en-US" sz="6000" b="1" dirty="0">
                <a:latin typeface="Avenir Next LT Pro" panose="020B0504020202020204" pitchFamily="34" charset="0"/>
              </a:endParaRP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32B8A55A-0B51-E385-302D-72AD9DC9EB5D}"/>
                </a:ext>
              </a:extLst>
            </p:cNvPr>
            <p:cNvSpPr txBox="1"/>
            <p:nvPr/>
          </p:nvSpPr>
          <p:spPr>
            <a:xfrm>
              <a:off x="3105381" y="2351309"/>
              <a:ext cx="8573757" cy="10156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fr-FR" sz="6000" b="1" dirty="0">
                  <a:solidFill>
                    <a:schemeClr val="bg1"/>
                  </a:solidFill>
                  <a:latin typeface="Avenir Next LT Pro" panose="020B0504020202020204" pitchFamily="34" charset="0"/>
                </a:rPr>
                <a:t>Organisation SKS pt.2</a:t>
              </a:r>
              <a:endParaRPr lang="en-US" sz="6000" b="1" dirty="0">
                <a:solidFill>
                  <a:schemeClr val="bg1"/>
                </a:solidFill>
                <a:latin typeface="Avenir Next LT Pro" panose="020B0504020202020204" pitchFamily="34" charset="0"/>
              </a:endParaRPr>
            </a:p>
          </p:txBody>
        </p:sp>
      </p:grpSp>
      <p:pic>
        <p:nvPicPr>
          <p:cNvPr id="21" name="Picture 20">
            <a:extLst>
              <a:ext uri="{FF2B5EF4-FFF2-40B4-BE49-F238E27FC236}">
                <a16:creationId xmlns:a16="http://schemas.microsoft.com/office/drawing/2014/main" id="{95FD07FD-8558-B316-8609-1A4025F541C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55252" y="2137479"/>
            <a:ext cx="3240000" cy="2284424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5CE9A878-886D-DED4-7259-0EF32E3C715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96748" y="2137479"/>
            <a:ext cx="3240000" cy="2135115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FAFB08CE-0B18-FC6C-6155-DAF89471A42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476000" y="2137479"/>
            <a:ext cx="3240000" cy="25830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88495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BWT Alpine Formula One Team">
            <a:extLst>
              <a:ext uri="{FF2B5EF4-FFF2-40B4-BE49-F238E27FC236}">
                <a16:creationId xmlns:a16="http://schemas.microsoft.com/office/drawing/2014/main" id="{DE3D1390-BD7E-35FB-AFA7-B21DB2B4A5C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6A49F390-12D5-D8E0-6652-72470867354B}"/>
              </a:ext>
            </a:extLst>
          </p:cNvPr>
          <p:cNvSpPr/>
          <p:nvPr/>
        </p:nvSpPr>
        <p:spPr>
          <a:xfrm>
            <a:off x="-600" y="0"/>
            <a:ext cx="12193200" cy="6858000"/>
          </a:xfrm>
          <a:prstGeom prst="rect">
            <a:avLst/>
          </a:prstGeom>
          <a:solidFill>
            <a:schemeClr val="tx2">
              <a:lumMod val="25000"/>
              <a:lumOff val="75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C5BCE44D-0C5C-4C3B-F4ED-B0966FAA6E60}"/>
              </a:ext>
            </a:extLst>
          </p:cNvPr>
          <p:cNvGrpSpPr/>
          <p:nvPr/>
        </p:nvGrpSpPr>
        <p:grpSpPr>
          <a:xfrm>
            <a:off x="2939402" y="1440000"/>
            <a:ext cx="6313196" cy="1059211"/>
            <a:chOff x="3105381" y="2351309"/>
            <a:chExt cx="6313196" cy="1059211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986984B1-F01A-3A0F-5E42-E2D171F84B8C}"/>
                </a:ext>
              </a:extLst>
            </p:cNvPr>
            <p:cNvSpPr txBox="1"/>
            <p:nvPr/>
          </p:nvSpPr>
          <p:spPr>
            <a:xfrm>
              <a:off x="3159812" y="2394857"/>
              <a:ext cx="6258765" cy="10156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fr-FR" sz="6000" b="1" dirty="0">
                  <a:latin typeface="Avenir Next LT Pro" panose="020B0504020202020204" pitchFamily="34" charset="0"/>
                </a:rPr>
                <a:t>NOS OBJECTIFS</a:t>
              </a:r>
              <a:endParaRPr lang="en-US" sz="6000" b="1" dirty="0">
                <a:latin typeface="Avenir Next LT Pro" panose="020B0504020202020204" pitchFamily="34" charset="0"/>
              </a:endParaRP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7E7ECEED-DB9C-74C4-48DC-1B214F5CF617}"/>
                </a:ext>
              </a:extLst>
            </p:cNvPr>
            <p:cNvSpPr txBox="1"/>
            <p:nvPr/>
          </p:nvSpPr>
          <p:spPr>
            <a:xfrm>
              <a:off x="3105381" y="2351309"/>
              <a:ext cx="6258765" cy="10156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fr-FR" sz="6000" b="1" dirty="0">
                  <a:solidFill>
                    <a:schemeClr val="bg1"/>
                  </a:solidFill>
                  <a:latin typeface="Avenir Next LT Pro" panose="020B0504020202020204" pitchFamily="34" charset="0"/>
                </a:rPr>
                <a:t>NOS OBJECTIFS</a:t>
              </a:r>
              <a:endParaRPr lang="en-US" sz="6000" b="1" dirty="0">
                <a:solidFill>
                  <a:schemeClr val="bg1"/>
                </a:solidFill>
                <a:latin typeface="Avenir Next LT Pro" panose="020B0504020202020204" pitchFamily="34" charset="0"/>
              </a:endParaRPr>
            </a:p>
          </p:txBody>
        </p:sp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4B4CE4CA-614B-7E02-9364-60096DF8371C}"/>
              </a:ext>
            </a:extLst>
          </p:cNvPr>
          <p:cNvGrpSpPr/>
          <p:nvPr/>
        </p:nvGrpSpPr>
        <p:grpSpPr>
          <a:xfrm>
            <a:off x="10171754" y="5016489"/>
            <a:ext cx="2018722" cy="1440000"/>
            <a:chOff x="10171754" y="5016489"/>
            <a:chExt cx="2018722" cy="1440000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0817CEB9-11AF-3063-65EE-3F21819B1BAB}"/>
                </a:ext>
              </a:extLst>
            </p:cNvPr>
            <p:cNvSpPr/>
            <p:nvPr/>
          </p:nvSpPr>
          <p:spPr>
            <a:xfrm>
              <a:off x="10891753" y="5016489"/>
              <a:ext cx="1298723" cy="1440000"/>
            </a:xfrm>
            <a:prstGeom prst="rect">
              <a:avLst/>
            </a:prstGeom>
            <a:gradFill>
              <a:gsLst>
                <a:gs pos="0">
                  <a:srgbClr val="A0A0A0"/>
                </a:gs>
                <a:gs pos="100000">
                  <a:srgbClr val="4A4A4A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9" name="Picture 8" descr="A logo for a race car&#10;&#10;AI-generated content may be incorrect.">
              <a:extLst>
                <a:ext uri="{FF2B5EF4-FFF2-40B4-BE49-F238E27FC236}">
                  <a16:creationId xmlns:a16="http://schemas.microsoft.com/office/drawing/2014/main" id="{EBFEDF18-733C-3388-4242-DB70F58D45F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4223" t="9842" r="20441" b="11904"/>
            <a:stretch/>
          </p:blipFill>
          <p:spPr>
            <a:xfrm>
              <a:off x="10171754" y="5016489"/>
              <a:ext cx="1440000" cy="1440000"/>
            </a:xfrm>
            <a:prstGeom prst="ellipse">
              <a:avLst/>
            </a:prstGeom>
          </p:spPr>
        </p:pic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06EF7036-82F0-37CA-318B-03A182605CF6}"/>
              </a:ext>
            </a:extLst>
          </p:cNvPr>
          <p:cNvGrpSpPr/>
          <p:nvPr/>
        </p:nvGrpSpPr>
        <p:grpSpPr>
          <a:xfrm>
            <a:off x="360000" y="360000"/>
            <a:ext cx="1833549" cy="418258"/>
            <a:chOff x="3135861" y="2376709"/>
            <a:chExt cx="1833549" cy="418258"/>
          </a:xfrm>
        </p:grpSpPr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1225E5A3-02A7-E469-750C-BE60C4A1778E}"/>
                </a:ext>
              </a:extLst>
            </p:cNvPr>
            <p:cNvSpPr txBox="1"/>
            <p:nvPr/>
          </p:nvSpPr>
          <p:spPr>
            <a:xfrm>
              <a:off x="3159812" y="2394857"/>
              <a:ext cx="1809598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fr-FR" sz="2000" b="1" dirty="0">
                  <a:latin typeface="Avenir Next LT Pro" panose="020B0504020202020204" pitchFamily="34" charset="0"/>
                </a:rPr>
                <a:t>I. Bilan moral</a:t>
              </a:r>
              <a:endParaRPr lang="en-US" sz="2000" b="1" dirty="0">
                <a:latin typeface="Avenir Next LT Pro" panose="020B0504020202020204" pitchFamily="34" charset="0"/>
              </a:endParaRP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5A142888-EEEA-D046-075B-455682992E46}"/>
                </a:ext>
              </a:extLst>
            </p:cNvPr>
            <p:cNvSpPr txBox="1"/>
            <p:nvPr/>
          </p:nvSpPr>
          <p:spPr>
            <a:xfrm>
              <a:off x="3135861" y="2376709"/>
              <a:ext cx="1809598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fr-FR" sz="2000" b="1" dirty="0">
                  <a:solidFill>
                    <a:schemeClr val="bg1"/>
                  </a:solidFill>
                  <a:latin typeface="Avenir Next LT Pro" panose="020B0504020202020204" pitchFamily="34" charset="0"/>
                </a:rPr>
                <a:t>I. Bilan moral</a:t>
              </a:r>
              <a:endParaRPr lang="en-US" sz="2000" b="1" dirty="0">
                <a:solidFill>
                  <a:schemeClr val="bg1"/>
                </a:solidFill>
                <a:latin typeface="Avenir Next LT Pro" panose="020B0504020202020204" pitchFamily="34" charset="0"/>
              </a:endParaRPr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F00C6370-2F85-2BC2-2B89-4C7A51191165}"/>
              </a:ext>
            </a:extLst>
          </p:cNvPr>
          <p:cNvSpPr txBox="1"/>
          <p:nvPr/>
        </p:nvSpPr>
        <p:spPr>
          <a:xfrm>
            <a:off x="2169598" y="3322901"/>
            <a:ext cx="5074594" cy="18158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fr-FR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venir Next LT Pro" panose="020B0504020202020204" pitchFamily="34" charset="0"/>
              </a:rPr>
              <a:t>Trésorerie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fr-FR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venir Next LT Pro" panose="020B0504020202020204" pitchFamily="34" charset="0"/>
              </a:rPr>
              <a:t>SKS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fr-FR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venir Next LT Pro" panose="020B0504020202020204" pitchFamily="34" charset="0"/>
              </a:rPr>
              <a:t>Réalisation des événements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fr-FR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venir Next LT Pro" panose="020B0504020202020204" pitchFamily="34" charset="0"/>
              </a:rPr>
              <a:t>GP Monaco</a:t>
            </a:r>
          </a:p>
        </p:txBody>
      </p:sp>
    </p:spTree>
    <p:extLst>
      <p:ext uri="{BB962C8B-B14F-4D97-AF65-F5344CB8AC3E}">
        <p14:creationId xmlns:p14="http://schemas.microsoft.com/office/powerpoint/2010/main" val="31112848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BC8D920-8076-EA6D-7629-F03085E9BC2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839B407F-F6DF-0D34-DD60-7084AA1451D1}"/>
              </a:ext>
            </a:extLst>
          </p:cNvPr>
          <p:cNvSpPr/>
          <p:nvPr/>
        </p:nvSpPr>
        <p:spPr>
          <a:xfrm>
            <a:off x="-600" y="0"/>
            <a:ext cx="12193200" cy="6858000"/>
          </a:xfrm>
          <a:prstGeom prst="rect">
            <a:avLst/>
          </a:prstGeom>
          <a:gradFill flip="none" rotWithShape="1">
            <a:gsLst>
              <a:gs pos="0">
                <a:schemeClr val="tx1">
                  <a:lumMod val="50000"/>
                  <a:lumOff val="50000"/>
                </a:schemeClr>
              </a:gs>
              <a:gs pos="100000">
                <a:schemeClr val="tx1">
                  <a:lumMod val="95000"/>
                  <a:lumOff val="5000"/>
                </a:schemeClr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B1726CF2-6BF8-2A5B-144A-2AA044E9E55C}"/>
              </a:ext>
            </a:extLst>
          </p:cNvPr>
          <p:cNvSpPr/>
          <p:nvPr/>
        </p:nvSpPr>
        <p:spPr>
          <a:xfrm>
            <a:off x="-600" y="0"/>
            <a:ext cx="12193200" cy="6858000"/>
          </a:xfrm>
          <a:prstGeom prst="rect">
            <a:avLst/>
          </a:prstGeom>
          <a:solidFill>
            <a:schemeClr val="tx2">
              <a:lumMod val="25000"/>
              <a:lumOff val="75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114F6D16-877B-F12A-0511-CB2163B9767B}"/>
              </a:ext>
            </a:extLst>
          </p:cNvPr>
          <p:cNvGrpSpPr/>
          <p:nvPr/>
        </p:nvGrpSpPr>
        <p:grpSpPr>
          <a:xfrm>
            <a:off x="10171754" y="5016489"/>
            <a:ext cx="2018722" cy="1440000"/>
            <a:chOff x="10171754" y="5016489"/>
            <a:chExt cx="2018722" cy="1440000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1D9EF344-2DED-3B24-742B-7E899D98101F}"/>
                </a:ext>
              </a:extLst>
            </p:cNvPr>
            <p:cNvSpPr/>
            <p:nvPr/>
          </p:nvSpPr>
          <p:spPr>
            <a:xfrm>
              <a:off x="10891753" y="5016489"/>
              <a:ext cx="1298723" cy="1440000"/>
            </a:xfrm>
            <a:prstGeom prst="rect">
              <a:avLst/>
            </a:prstGeom>
            <a:gradFill>
              <a:gsLst>
                <a:gs pos="0">
                  <a:srgbClr val="A0A0A0"/>
                </a:gs>
                <a:gs pos="100000">
                  <a:srgbClr val="4A4A4A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9" name="Picture 8" descr="A logo for a race car&#10;&#10;AI-generated content may be incorrect.">
              <a:extLst>
                <a:ext uri="{FF2B5EF4-FFF2-40B4-BE49-F238E27FC236}">
                  <a16:creationId xmlns:a16="http://schemas.microsoft.com/office/drawing/2014/main" id="{396D7ADF-AAAC-F3DE-F77A-74DBFB15066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4223" t="9842" r="20441" b="11904"/>
            <a:stretch/>
          </p:blipFill>
          <p:spPr>
            <a:xfrm>
              <a:off x="10171754" y="5016489"/>
              <a:ext cx="1440000" cy="1440000"/>
            </a:xfrm>
            <a:prstGeom prst="ellipse">
              <a:avLst/>
            </a:prstGeom>
          </p:spPr>
        </p:pic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0805F6A4-80EC-9833-392E-918397842229}"/>
              </a:ext>
            </a:extLst>
          </p:cNvPr>
          <p:cNvGrpSpPr/>
          <p:nvPr/>
        </p:nvGrpSpPr>
        <p:grpSpPr>
          <a:xfrm>
            <a:off x="360000" y="360000"/>
            <a:ext cx="1644716" cy="418258"/>
            <a:chOff x="3135861" y="2376709"/>
            <a:chExt cx="1644716" cy="418258"/>
          </a:xfrm>
        </p:grpSpPr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00D8BFF0-9D4D-5FE3-C8A2-1E382F920395}"/>
                </a:ext>
              </a:extLst>
            </p:cNvPr>
            <p:cNvSpPr txBox="1"/>
            <p:nvPr/>
          </p:nvSpPr>
          <p:spPr>
            <a:xfrm>
              <a:off x="3159812" y="2394857"/>
              <a:ext cx="1620765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fr-FR" sz="2000" b="1" dirty="0">
                  <a:latin typeface="Avenir Next LT Pro" panose="020B0504020202020204" pitchFamily="34" charset="0"/>
                </a:rPr>
                <a:t>IV. Annexes</a:t>
              </a:r>
              <a:endParaRPr lang="en-US" sz="2000" b="1" dirty="0">
                <a:latin typeface="Avenir Next LT Pro" panose="020B0504020202020204" pitchFamily="34" charset="0"/>
              </a:endParaRP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5EDBD698-D2FE-95AF-0896-CC4DDB29BC23}"/>
                </a:ext>
              </a:extLst>
            </p:cNvPr>
            <p:cNvSpPr txBox="1"/>
            <p:nvPr/>
          </p:nvSpPr>
          <p:spPr>
            <a:xfrm>
              <a:off x="3135861" y="2376709"/>
              <a:ext cx="1620765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fr-FR" sz="2000" b="1" dirty="0">
                  <a:solidFill>
                    <a:schemeClr val="bg1"/>
                  </a:solidFill>
                  <a:latin typeface="Avenir Next LT Pro" panose="020B0504020202020204" pitchFamily="34" charset="0"/>
                </a:rPr>
                <a:t>IV. Annexes</a:t>
              </a:r>
              <a:endParaRPr lang="en-US" sz="2000" b="1" dirty="0">
                <a:solidFill>
                  <a:schemeClr val="bg1"/>
                </a:solidFill>
                <a:latin typeface="Avenir Next LT Pro" panose="020B0504020202020204" pitchFamily="34" charset="0"/>
              </a:endParaRPr>
            </a:p>
          </p:txBody>
        </p: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C5BE65DB-471A-8AD8-0C3E-77179CB7A1CB}"/>
              </a:ext>
            </a:extLst>
          </p:cNvPr>
          <p:cNvGrpSpPr/>
          <p:nvPr/>
        </p:nvGrpSpPr>
        <p:grpSpPr>
          <a:xfrm>
            <a:off x="1866641" y="627200"/>
            <a:ext cx="8458719" cy="1059211"/>
            <a:chOff x="3105381" y="2351309"/>
            <a:chExt cx="8458719" cy="1059211"/>
          </a:xfrm>
        </p:grpSpPr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A61EB2A7-C12C-FA85-86ED-696F3AE29496}"/>
                </a:ext>
              </a:extLst>
            </p:cNvPr>
            <p:cNvSpPr txBox="1"/>
            <p:nvPr/>
          </p:nvSpPr>
          <p:spPr>
            <a:xfrm>
              <a:off x="3159812" y="2394857"/>
              <a:ext cx="8404288" cy="10156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fr-FR" sz="6000" b="1" dirty="0">
                  <a:latin typeface="Avenir Next LT Pro" panose="020B0504020202020204" pitchFamily="34" charset="0"/>
                </a:rPr>
                <a:t>Organisation SKS pt.3</a:t>
              </a:r>
              <a:endParaRPr lang="en-US" sz="6000" b="1" dirty="0">
                <a:latin typeface="Avenir Next LT Pro" panose="020B0504020202020204" pitchFamily="34" charset="0"/>
              </a:endParaRP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8644E13F-6795-61A0-84AC-D37C864F8423}"/>
                </a:ext>
              </a:extLst>
            </p:cNvPr>
            <p:cNvSpPr txBox="1"/>
            <p:nvPr/>
          </p:nvSpPr>
          <p:spPr>
            <a:xfrm>
              <a:off x="3105381" y="2351309"/>
              <a:ext cx="8404288" cy="10156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fr-FR" sz="6000" b="1" dirty="0">
                  <a:solidFill>
                    <a:schemeClr val="bg1"/>
                  </a:solidFill>
                  <a:latin typeface="Avenir Next LT Pro" panose="020B0504020202020204" pitchFamily="34" charset="0"/>
                </a:rPr>
                <a:t>Organisation SKS pt.3</a:t>
              </a:r>
              <a:endParaRPr lang="en-US" sz="6000" b="1" dirty="0">
                <a:solidFill>
                  <a:schemeClr val="bg1"/>
                </a:solidFill>
                <a:latin typeface="Avenir Next LT Pro" panose="020B0504020202020204" pitchFamily="34" charset="0"/>
              </a:endParaRPr>
            </a:p>
          </p:txBody>
        </p:sp>
      </p:grpSp>
      <p:pic>
        <p:nvPicPr>
          <p:cNvPr id="22" name="Picture 21">
            <a:extLst>
              <a:ext uri="{FF2B5EF4-FFF2-40B4-BE49-F238E27FC236}">
                <a16:creationId xmlns:a16="http://schemas.microsoft.com/office/drawing/2014/main" id="{2CC37128-4F67-0397-A7AA-AE94EFF9157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27857" y="1988171"/>
            <a:ext cx="3240000" cy="1239263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60561E0C-642E-6B3A-F57B-C1BE939DF2A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24143" y="1988171"/>
            <a:ext cx="3240000" cy="28816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26926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B2DD463-913D-DEA2-DD76-0E767C076D2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TF 250-X | For the Ride">
            <a:extLst>
              <a:ext uri="{FF2B5EF4-FFF2-40B4-BE49-F238E27FC236}">
                <a16:creationId xmlns:a16="http://schemas.microsoft.com/office/drawing/2014/main" id="{56AB6523-3A98-0866-2B95-D58A92CADF7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3C73E434-6B22-FFEC-ADFE-768566F3A046}"/>
              </a:ext>
            </a:extLst>
          </p:cNvPr>
          <p:cNvSpPr/>
          <p:nvPr/>
        </p:nvSpPr>
        <p:spPr>
          <a:xfrm>
            <a:off x="-600" y="0"/>
            <a:ext cx="12193200" cy="6858000"/>
          </a:xfrm>
          <a:prstGeom prst="rect">
            <a:avLst/>
          </a:prstGeom>
          <a:solidFill>
            <a:schemeClr val="tx2">
              <a:lumMod val="25000"/>
              <a:lumOff val="75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2CE5E866-E7E8-34B5-C19C-D69292E6770A}"/>
              </a:ext>
            </a:extLst>
          </p:cNvPr>
          <p:cNvGrpSpPr/>
          <p:nvPr/>
        </p:nvGrpSpPr>
        <p:grpSpPr>
          <a:xfrm>
            <a:off x="2237319" y="1440000"/>
            <a:ext cx="7717363" cy="1059211"/>
            <a:chOff x="3105381" y="2351309"/>
            <a:chExt cx="7717363" cy="1059211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7331BCC1-C605-F0F5-82E5-503E7C316F5C}"/>
                </a:ext>
              </a:extLst>
            </p:cNvPr>
            <p:cNvSpPr txBox="1"/>
            <p:nvPr/>
          </p:nvSpPr>
          <p:spPr>
            <a:xfrm>
              <a:off x="3159812" y="2394857"/>
              <a:ext cx="7662932" cy="10156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fr-FR" sz="6000" b="1" dirty="0">
                  <a:latin typeface="Avenir Next LT Pro" panose="020B0504020202020204" pitchFamily="34" charset="0"/>
                </a:rPr>
                <a:t>NOS REALISATIONS</a:t>
              </a:r>
              <a:endParaRPr lang="en-US" sz="6000" b="1" dirty="0">
                <a:latin typeface="Avenir Next LT Pro" panose="020B0504020202020204" pitchFamily="34" charset="0"/>
              </a:endParaRP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3D5C6524-AB77-137E-E754-129100754ED4}"/>
                </a:ext>
              </a:extLst>
            </p:cNvPr>
            <p:cNvSpPr txBox="1"/>
            <p:nvPr/>
          </p:nvSpPr>
          <p:spPr>
            <a:xfrm>
              <a:off x="3105381" y="2351309"/>
              <a:ext cx="7662932" cy="10156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fr-FR" sz="6000" b="1" dirty="0">
                  <a:solidFill>
                    <a:schemeClr val="bg1"/>
                  </a:solidFill>
                  <a:latin typeface="Avenir Next LT Pro" panose="020B0504020202020204" pitchFamily="34" charset="0"/>
                </a:rPr>
                <a:t>NOS REALISATIONS</a:t>
              </a:r>
              <a:endParaRPr lang="en-US" sz="6000" b="1" dirty="0">
                <a:solidFill>
                  <a:schemeClr val="bg1"/>
                </a:solidFill>
                <a:latin typeface="Avenir Next LT Pro" panose="020B0504020202020204" pitchFamily="34" charset="0"/>
              </a:endParaRPr>
            </a:p>
          </p:txBody>
        </p:sp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015FB633-E040-435A-C443-BAEE3B7F3365}"/>
              </a:ext>
            </a:extLst>
          </p:cNvPr>
          <p:cNvGrpSpPr/>
          <p:nvPr/>
        </p:nvGrpSpPr>
        <p:grpSpPr>
          <a:xfrm>
            <a:off x="10171754" y="5016489"/>
            <a:ext cx="2018722" cy="1440000"/>
            <a:chOff x="10171754" y="5016489"/>
            <a:chExt cx="2018722" cy="1440000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3A9DD6DE-63D2-FF09-5FC6-DFEB49834CC8}"/>
                </a:ext>
              </a:extLst>
            </p:cNvPr>
            <p:cNvSpPr/>
            <p:nvPr/>
          </p:nvSpPr>
          <p:spPr>
            <a:xfrm>
              <a:off x="10891753" y="5016489"/>
              <a:ext cx="1298723" cy="1440000"/>
            </a:xfrm>
            <a:prstGeom prst="rect">
              <a:avLst/>
            </a:prstGeom>
            <a:gradFill>
              <a:gsLst>
                <a:gs pos="0">
                  <a:srgbClr val="A0A0A0"/>
                </a:gs>
                <a:gs pos="100000">
                  <a:srgbClr val="4A4A4A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9" name="Picture 8" descr="A logo for a race car&#10;&#10;AI-generated content may be incorrect.">
              <a:extLst>
                <a:ext uri="{FF2B5EF4-FFF2-40B4-BE49-F238E27FC236}">
                  <a16:creationId xmlns:a16="http://schemas.microsoft.com/office/drawing/2014/main" id="{69A04152-4852-1C2F-54E5-CF86EE49F94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4223" t="9842" r="20441" b="11904"/>
            <a:stretch/>
          </p:blipFill>
          <p:spPr>
            <a:xfrm>
              <a:off x="10171754" y="5016489"/>
              <a:ext cx="1440000" cy="1440000"/>
            </a:xfrm>
            <a:prstGeom prst="ellipse">
              <a:avLst/>
            </a:prstGeom>
          </p:spPr>
        </p:pic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162B87A4-D16E-710A-C2F1-1C91F0FCEF14}"/>
              </a:ext>
            </a:extLst>
          </p:cNvPr>
          <p:cNvGrpSpPr/>
          <p:nvPr/>
        </p:nvGrpSpPr>
        <p:grpSpPr>
          <a:xfrm>
            <a:off x="360000" y="360000"/>
            <a:ext cx="1833549" cy="418258"/>
            <a:chOff x="3135861" y="2376709"/>
            <a:chExt cx="1833549" cy="418258"/>
          </a:xfrm>
        </p:grpSpPr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80176EA1-634E-7B77-C687-3259A74182D3}"/>
                </a:ext>
              </a:extLst>
            </p:cNvPr>
            <p:cNvSpPr txBox="1"/>
            <p:nvPr/>
          </p:nvSpPr>
          <p:spPr>
            <a:xfrm>
              <a:off x="3159812" y="2394857"/>
              <a:ext cx="1809598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fr-FR" sz="2000" b="1" dirty="0">
                  <a:latin typeface="Avenir Next LT Pro" panose="020B0504020202020204" pitchFamily="34" charset="0"/>
                </a:rPr>
                <a:t>I. Bilan moral</a:t>
              </a:r>
              <a:endParaRPr lang="en-US" sz="2000" b="1" dirty="0">
                <a:latin typeface="Avenir Next LT Pro" panose="020B0504020202020204" pitchFamily="34" charset="0"/>
              </a:endParaRP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954D7A9E-8C4D-7367-6AE6-F73EE940C2D2}"/>
                </a:ext>
              </a:extLst>
            </p:cNvPr>
            <p:cNvSpPr txBox="1"/>
            <p:nvPr/>
          </p:nvSpPr>
          <p:spPr>
            <a:xfrm>
              <a:off x="3135861" y="2376709"/>
              <a:ext cx="1809598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fr-FR" sz="2000" b="1" dirty="0">
                  <a:solidFill>
                    <a:schemeClr val="bg1"/>
                  </a:solidFill>
                  <a:latin typeface="Avenir Next LT Pro" panose="020B0504020202020204" pitchFamily="34" charset="0"/>
                </a:rPr>
                <a:t>I. Bilan moral</a:t>
              </a:r>
              <a:endParaRPr lang="en-US" sz="2000" b="1" dirty="0">
                <a:solidFill>
                  <a:schemeClr val="bg1"/>
                </a:solidFill>
                <a:latin typeface="Avenir Next LT Pro" panose="020B0504020202020204" pitchFamily="34" charset="0"/>
              </a:endParaRPr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ADCE93F8-0BAB-0A0D-92A1-4A777C65938F}"/>
              </a:ext>
            </a:extLst>
          </p:cNvPr>
          <p:cNvSpPr txBox="1"/>
          <p:nvPr/>
        </p:nvSpPr>
        <p:spPr>
          <a:xfrm>
            <a:off x="2169598" y="3322901"/>
            <a:ext cx="6182846" cy="18158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fr-FR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venir Next LT Pro" panose="020B0504020202020204" pitchFamily="34" charset="0"/>
              </a:rPr>
              <a:t>Planification et préparation du SKS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fr-FR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venir Next LT Pro" panose="020B0504020202020204" pitchFamily="34" charset="0"/>
              </a:rPr>
              <a:t>GP de Monaco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fr-FR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venir Next LT Pro" panose="020B0504020202020204" pitchFamily="34" charset="0"/>
              </a:rPr>
              <a:t>Trésorerie conservée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fr-FR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venir Next LT Pro" panose="020B0504020202020204" pitchFamily="34" charset="0"/>
              </a:rPr>
              <a:t>Partenariats</a:t>
            </a:r>
          </a:p>
        </p:txBody>
      </p:sp>
    </p:spTree>
    <p:extLst>
      <p:ext uri="{BB962C8B-B14F-4D97-AF65-F5344CB8AC3E}">
        <p14:creationId xmlns:p14="http://schemas.microsoft.com/office/powerpoint/2010/main" val="9678876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9D7CD10-87BD-0AF3-F41C-2CC420F4E5F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Ferrari Testarossa [1920x1080] : r/wallpaper">
            <a:extLst>
              <a:ext uri="{FF2B5EF4-FFF2-40B4-BE49-F238E27FC236}">
                <a16:creationId xmlns:a16="http://schemas.microsoft.com/office/drawing/2014/main" id="{99119660-82E1-3605-5922-EE98B470FBF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A8AE84FC-FEE6-BC90-ACBD-ECCBFCDA14B0}"/>
              </a:ext>
            </a:extLst>
          </p:cNvPr>
          <p:cNvSpPr/>
          <p:nvPr/>
        </p:nvSpPr>
        <p:spPr>
          <a:xfrm>
            <a:off x="-600" y="0"/>
            <a:ext cx="12193200" cy="6858000"/>
          </a:xfrm>
          <a:prstGeom prst="rect">
            <a:avLst/>
          </a:prstGeom>
          <a:solidFill>
            <a:schemeClr val="tx2">
              <a:lumMod val="25000"/>
              <a:lumOff val="75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2FB027D4-4CD4-728E-8BE6-C8AF69DAACFF}"/>
              </a:ext>
            </a:extLst>
          </p:cNvPr>
          <p:cNvGrpSpPr/>
          <p:nvPr/>
        </p:nvGrpSpPr>
        <p:grpSpPr>
          <a:xfrm>
            <a:off x="2626945" y="1440000"/>
            <a:ext cx="6938110" cy="1059211"/>
            <a:chOff x="3105381" y="2351309"/>
            <a:chExt cx="6938110" cy="1059211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4FEAD57A-4474-F395-DEB7-BB82FFBBB2CB}"/>
                </a:ext>
              </a:extLst>
            </p:cNvPr>
            <p:cNvSpPr txBox="1"/>
            <p:nvPr/>
          </p:nvSpPr>
          <p:spPr>
            <a:xfrm>
              <a:off x="3159812" y="2394857"/>
              <a:ext cx="6883679" cy="10156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fr-FR" sz="6000" b="1" dirty="0">
                  <a:latin typeface="Avenir Next LT Pro" panose="020B0504020202020204" pitchFamily="34" charset="0"/>
                </a:rPr>
                <a:t>NOS DIFFICULTES</a:t>
              </a:r>
              <a:endParaRPr lang="en-US" sz="6000" b="1" dirty="0">
                <a:latin typeface="Avenir Next LT Pro" panose="020B0504020202020204" pitchFamily="34" charset="0"/>
              </a:endParaRP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F7E2506F-E091-5045-CC77-233D6A9544A9}"/>
                </a:ext>
              </a:extLst>
            </p:cNvPr>
            <p:cNvSpPr txBox="1"/>
            <p:nvPr/>
          </p:nvSpPr>
          <p:spPr>
            <a:xfrm>
              <a:off x="3105381" y="2351309"/>
              <a:ext cx="6883679" cy="10156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fr-FR" sz="6000" b="1" dirty="0">
                  <a:solidFill>
                    <a:schemeClr val="bg1"/>
                  </a:solidFill>
                  <a:latin typeface="Avenir Next LT Pro" panose="020B0504020202020204" pitchFamily="34" charset="0"/>
                </a:rPr>
                <a:t>NOS DIFFICULTES</a:t>
              </a:r>
              <a:endParaRPr lang="en-US" sz="6000" b="1" dirty="0">
                <a:solidFill>
                  <a:schemeClr val="bg1"/>
                </a:solidFill>
                <a:latin typeface="Avenir Next LT Pro" panose="020B0504020202020204" pitchFamily="34" charset="0"/>
              </a:endParaRPr>
            </a:p>
          </p:txBody>
        </p:sp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1A094890-905F-DF98-470D-884E63701128}"/>
              </a:ext>
            </a:extLst>
          </p:cNvPr>
          <p:cNvGrpSpPr/>
          <p:nvPr/>
        </p:nvGrpSpPr>
        <p:grpSpPr>
          <a:xfrm>
            <a:off x="10171754" y="5016489"/>
            <a:ext cx="2018722" cy="1440000"/>
            <a:chOff x="10171754" y="5016489"/>
            <a:chExt cx="2018722" cy="1440000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A02ACE72-236D-847D-4548-EE6D1F7A744A}"/>
                </a:ext>
              </a:extLst>
            </p:cNvPr>
            <p:cNvSpPr/>
            <p:nvPr/>
          </p:nvSpPr>
          <p:spPr>
            <a:xfrm>
              <a:off x="10891753" y="5016489"/>
              <a:ext cx="1298723" cy="1440000"/>
            </a:xfrm>
            <a:prstGeom prst="rect">
              <a:avLst/>
            </a:prstGeom>
            <a:gradFill>
              <a:gsLst>
                <a:gs pos="0">
                  <a:srgbClr val="A0A0A0"/>
                </a:gs>
                <a:gs pos="100000">
                  <a:srgbClr val="4A4A4A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9" name="Picture 8" descr="A logo for a race car&#10;&#10;AI-generated content may be incorrect.">
              <a:extLst>
                <a:ext uri="{FF2B5EF4-FFF2-40B4-BE49-F238E27FC236}">
                  <a16:creationId xmlns:a16="http://schemas.microsoft.com/office/drawing/2014/main" id="{9EC094FB-A493-C979-4659-8BC5C620989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4223" t="9842" r="20441" b="11904"/>
            <a:stretch/>
          </p:blipFill>
          <p:spPr>
            <a:xfrm>
              <a:off x="10171754" y="5016489"/>
              <a:ext cx="1440000" cy="1440000"/>
            </a:xfrm>
            <a:prstGeom prst="ellipse">
              <a:avLst/>
            </a:prstGeom>
          </p:spPr>
        </p:pic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585A3FCB-6583-0440-51B7-1A92DDEB9520}"/>
              </a:ext>
            </a:extLst>
          </p:cNvPr>
          <p:cNvGrpSpPr/>
          <p:nvPr/>
        </p:nvGrpSpPr>
        <p:grpSpPr>
          <a:xfrm>
            <a:off x="360000" y="360000"/>
            <a:ext cx="1833549" cy="418258"/>
            <a:chOff x="3135861" y="2376709"/>
            <a:chExt cx="1833549" cy="418258"/>
          </a:xfrm>
        </p:grpSpPr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763AEA1D-3E85-BD04-DA86-6C0E8FDCCB6B}"/>
                </a:ext>
              </a:extLst>
            </p:cNvPr>
            <p:cNvSpPr txBox="1"/>
            <p:nvPr/>
          </p:nvSpPr>
          <p:spPr>
            <a:xfrm>
              <a:off x="3159812" y="2394857"/>
              <a:ext cx="1809598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fr-FR" sz="2000" b="1" dirty="0">
                  <a:latin typeface="Avenir Next LT Pro" panose="020B0504020202020204" pitchFamily="34" charset="0"/>
                </a:rPr>
                <a:t>I. Bilan moral</a:t>
              </a:r>
              <a:endParaRPr lang="en-US" sz="2000" b="1" dirty="0">
                <a:latin typeface="Avenir Next LT Pro" panose="020B0504020202020204" pitchFamily="34" charset="0"/>
              </a:endParaRP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8447557A-B88B-FDC8-D770-C80A8891E021}"/>
                </a:ext>
              </a:extLst>
            </p:cNvPr>
            <p:cNvSpPr txBox="1"/>
            <p:nvPr/>
          </p:nvSpPr>
          <p:spPr>
            <a:xfrm>
              <a:off x="3135861" y="2376709"/>
              <a:ext cx="1809598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fr-FR" sz="2000" b="1" dirty="0">
                  <a:solidFill>
                    <a:schemeClr val="bg1"/>
                  </a:solidFill>
                  <a:latin typeface="Avenir Next LT Pro" panose="020B0504020202020204" pitchFamily="34" charset="0"/>
                </a:rPr>
                <a:t>I. Bilan moral</a:t>
              </a:r>
              <a:endParaRPr lang="en-US" sz="2000" b="1" dirty="0">
                <a:solidFill>
                  <a:schemeClr val="bg1"/>
                </a:solidFill>
                <a:latin typeface="Avenir Next LT Pro" panose="020B0504020202020204" pitchFamily="34" charset="0"/>
              </a:endParaRPr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3F921CF1-E4F9-39AB-2700-C6A6FA124BB1}"/>
              </a:ext>
            </a:extLst>
          </p:cNvPr>
          <p:cNvSpPr txBox="1"/>
          <p:nvPr/>
        </p:nvSpPr>
        <p:spPr>
          <a:xfrm>
            <a:off x="2169598" y="3322901"/>
            <a:ext cx="6223435" cy="13849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fr-FR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venir Next LT Pro" panose="020B0504020202020204" pitchFamily="34" charset="0"/>
              </a:rPr>
              <a:t>Collaboration avec les associations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fr-FR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venir Next LT Pro" panose="020B0504020202020204" pitchFamily="34" charset="0"/>
              </a:rPr>
              <a:t>Communication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fr-FR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venir Next LT Pro" panose="020B0504020202020204" pitchFamily="34" charset="0"/>
              </a:rPr>
              <a:t>Initiative étudiante</a:t>
            </a:r>
          </a:p>
        </p:txBody>
      </p:sp>
    </p:spTree>
    <p:extLst>
      <p:ext uri="{BB962C8B-B14F-4D97-AF65-F5344CB8AC3E}">
        <p14:creationId xmlns:p14="http://schemas.microsoft.com/office/powerpoint/2010/main" val="39553245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5F0D3BD-587C-B8A0-E209-9B350B8DCDF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Download Vehicle BYD Seal HD Wallpaper">
            <a:extLst>
              <a:ext uri="{FF2B5EF4-FFF2-40B4-BE49-F238E27FC236}">
                <a16:creationId xmlns:a16="http://schemas.microsoft.com/office/drawing/2014/main" id="{4AAEF2E6-E43B-6863-0811-53EF1F56693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-93" b="-93"/>
          <a:stretch>
            <a:fillRect/>
          </a:stretch>
        </p:blipFill>
        <p:spPr bwMode="auto">
          <a:xfrm>
            <a:off x="-48000" y="-27000"/>
            <a:ext cx="12288000" cy="6912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E45F03D8-C5C0-58AB-2E65-22D6A9BB870C}"/>
              </a:ext>
            </a:extLst>
          </p:cNvPr>
          <p:cNvSpPr/>
          <p:nvPr/>
        </p:nvSpPr>
        <p:spPr>
          <a:xfrm>
            <a:off x="-600" y="27000"/>
            <a:ext cx="12193200" cy="6858000"/>
          </a:xfrm>
          <a:prstGeom prst="rect">
            <a:avLst/>
          </a:prstGeom>
          <a:solidFill>
            <a:schemeClr val="tx2">
              <a:lumMod val="25000"/>
              <a:lumOff val="75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E1B50D27-6D27-34B2-B348-DF8406136B8E}"/>
              </a:ext>
            </a:extLst>
          </p:cNvPr>
          <p:cNvGrpSpPr/>
          <p:nvPr/>
        </p:nvGrpSpPr>
        <p:grpSpPr>
          <a:xfrm>
            <a:off x="1832016" y="1440000"/>
            <a:ext cx="8527969" cy="1059211"/>
            <a:chOff x="3105381" y="2351309"/>
            <a:chExt cx="8527969" cy="1059211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A0543B2E-1739-F90D-9206-4B8C8F30C7FC}"/>
                </a:ext>
              </a:extLst>
            </p:cNvPr>
            <p:cNvSpPr txBox="1"/>
            <p:nvPr/>
          </p:nvSpPr>
          <p:spPr>
            <a:xfrm>
              <a:off x="3159812" y="2394857"/>
              <a:ext cx="8473538" cy="10156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fr-FR" sz="6000" b="1" dirty="0">
                  <a:latin typeface="Avenir Next LT Pro" panose="020B0504020202020204" pitchFamily="34" charset="0"/>
                </a:rPr>
                <a:t>UN POINT SUR LA RSE</a:t>
              </a:r>
              <a:endParaRPr lang="en-US" sz="6000" b="1" dirty="0">
                <a:latin typeface="Avenir Next LT Pro" panose="020B0504020202020204" pitchFamily="34" charset="0"/>
              </a:endParaRP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6FEBFE6A-0303-3ABB-4554-E6594A4C1DBE}"/>
                </a:ext>
              </a:extLst>
            </p:cNvPr>
            <p:cNvSpPr txBox="1"/>
            <p:nvPr/>
          </p:nvSpPr>
          <p:spPr>
            <a:xfrm>
              <a:off x="3105381" y="2351309"/>
              <a:ext cx="8473538" cy="10156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fr-FR" sz="6000" b="1" dirty="0">
                  <a:solidFill>
                    <a:schemeClr val="bg1"/>
                  </a:solidFill>
                  <a:latin typeface="Avenir Next LT Pro" panose="020B0504020202020204" pitchFamily="34" charset="0"/>
                </a:rPr>
                <a:t>UN POINT SUR LA RSE</a:t>
              </a:r>
              <a:endParaRPr lang="en-US" sz="6000" b="1" dirty="0">
                <a:solidFill>
                  <a:schemeClr val="bg1"/>
                </a:solidFill>
                <a:latin typeface="Avenir Next LT Pro" panose="020B0504020202020204" pitchFamily="34" charset="0"/>
              </a:endParaRPr>
            </a:p>
          </p:txBody>
        </p:sp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227E088A-D71A-F5D0-42D4-73BF5129C6F2}"/>
              </a:ext>
            </a:extLst>
          </p:cNvPr>
          <p:cNvGrpSpPr/>
          <p:nvPr/>
        </p:nvGrpSpPr>
        <p:grpSpPr>
          <a:xfrm>
            <a:off x="10171754" y="5016489"/>
            <a:ext cx="2018722" cy="1440000"/>
            <a:chOff x="10171754" y="5016489"/>
            <a:chExt cx="2018722" cy="1440000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E9DD421C-2EBB-CD64-CBC1-935474C04599}"/>
                </a:ext>
              </a:extLst>
            </p:cNvPr>
            <p:cNvSpPr/>
            <p:nvPr/>
          </p:nvSpPr>
          <p:spPr>
            <a:xfrm>
              <a:off x="10891753" y="5016489"/>
              <a:ext cx="1298723" cy="1440000"/>
            </a:xfrm>
            <a:prstGeom prst="rect">
              <a:avLst/>
            </a:prstGeom>
            <a:gradFill>
              <a:gsLst>
                <a:gs pos="0">
                  <a:srgbClr val="A0A0A0"/>
                </a:gs>
                <a:gs pos="100000">
                  <a:srgbClr val="4A4A4A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9" name="Picture 8" descr="A logo for a race car&#10;&#10;AI-generated content may be incorrect.">
              <a:extLst>
                <a:ext uri="{FF2B5EF4-FFF2-40B4-BE49-F238E27FC236}">
                  <a16:creationId xmlns:a16="http://schemas.microsoft.com/office/drawing/2014/main" id="{C0750548-4371-1C4E-6062-422B3A8A498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4223" t="9842" r="20441" b="11904"/>
            <a:stretch/>
          </p:blipFill>
          <p:spPr>
            <a:xfrm>
              <a:off x="10171754" y="5016489"/>
              <a:ext cx="1440000" cy="1440000"/>
            </a:xfrm>
            <a:prstGeom prst="ellipse">
              <a:avLst/>
            </a:prstGeom>
          </p:spPr>
        </p:pic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149E2DA3-1B01-42BC-9358-6D0E1CE1AA24}"/>
              </a:ext>
            </a:extLst>
          </p:cNvPr>
          <p:cNvGrpSpPr/>
          <p:nvPr/>
        </p:nvGrpSpPr>
        <p:grpSpPr>
          <a:xfrm>
            <a:off x="360000" y="360000"/>
            <a:ext cx="1833549" cy="418258"/>
            <a:chOff x="3135861" y="2376709"/>
            <a:chExt cx="1833549" cy="418258"/>
          </a:xfrm>
        </p:grpSpPr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78BD51B5-1BEC-B88C-CFB5-CB890CA7AE45}"/>
                </a:ext>
              </a:extLst>
            </p:cNvPr>
            <p:cNvSpPr txBox="1"/>
            <p:nvPr/>
          </p:nvSpPr>
          <p:spPr>
            <a:xfrm>
              <a:off x="3159812" y="2394857"/>
              <a:ext cx="1809598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fr-FR" sz="2000" b="1" dirty="0">
                  <a:latin typeface="Avenir Next LT Pro" panose="020B0504020202020204" pitchFamily="34" charset="0"/>
                </a:rPr>
                <a:t>I. Bilan moral</a:t>
              </a:r>
              <a:endParaRPr lang="en-US" sz="2000" b="1" dirty="0">
                <a:latin typeface="Avenir Next LT Pro" panose="020B0504020202020204" pitchFamily="34" charset="0"/>
              </a:endParaRP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9DF3687A-FDD8-7AA7-8A9E-0AFA664669D9}"/>
                </a:ext>
              </a:extLst>
            </p:cNvPr>
            <p:cNvSpPr txBox="1"/>
            <p:nvPr/>
          </p:nvSpPr>
          <p:spPr>
            <a:xfrm>
              <a:off x="3135861" y="2376709"/>
              <a:ext cx="1809598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fr-FR" sz="2000" b="1" dirty="0">
                  <a:solidFill>
                    <a:schemeClr val="bg1"/>
                  </a:solidFill>
                  <a:latin typeface="Avenir Next LT Pro" panose="020B0504020202020204" pitchFamily="34" charset="0"/>
                </a:rPr>
                <a:t>I. Bilan moral</a:t>
              </a:r>
              <a:endParaRPr lang="en-US" sz="2000" b="1" dirty="0">
                <a:solidFill>
                  <a:schemeClr val="bg1"/>
                </a:solidFill>
                <a:latin typeface="Avenir Next LT Pro" panose="020B0504020202020204" pitchFamily="34" charset="0"/>
              </a:endParaRPr>
            </a:p>
          </p:txBody>
        </p:sp>
      </p:grpSp>
      <p:sp>
        <p:nvSpPr>
          <p:cNvPr id="12" name="TextBox 11">
            <a:extLst>
              <a:ext uri="{FF2B5EF4-FFF2-40B4-BE49-F238E27FC236}">
                <a16:creationId xmlns:a16="http://schemas.microsoft.com/office/drawing/2014/main" id="{81E76FB0-8B0D-DD53-7CA1-76DEC2ADFEAF}"/>
              </a:ext>
            </a:extLst>
          </p:cNvPr>
          <p:cNvSpPr txBox="1"/>
          <p:nvPr/>
        </p:nvSpPr>
        <p:spPr>
          <a:xfrm>
            <a:off x="2169598" y="3322901"/>
            <a:ext cx="5686172" cy="267765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fr-FR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venir Next LT Pro" panose="020B0504020202020204" pitchFamily="34" charset="0"/>
              </a:rPr>
              <a:t>Bilan RSE de mi-mandat✓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fr-FR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venir Next LT Pro" panose="020B0504020202020204" pitchFamily="34" charset="0"/>
              </a:rPr>
              <a:t>Label </a:t>
            </a:r>
            <a:r>
              <a:rPr lang="fr-FR" sz="28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venir Next LT Pro" panose="020B0504020202020204" pitchFamily="34" charset="0"/>
              </a:rPr>
              <a:t>Ecolab</a:t>
            </a:r>
            <a:r>
              <a:rPr lang="fr-FR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venir Next LT Pro" panose="020B0504020202020204" pitchFamily="34" charset="0"/>
              </a:rPr>
              <a:t> ✓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fr-FR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venir Next LT Pro" panose="020B0504020202020204" pitchFamily="34" charset="0"/>
              </a:rPr>
              <a:t>Bilan carbone du GP Monaco ✓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fr-FR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venir Next LT Pro" panose="020B0504020202020204" pitchFamily="34" charset="0"/>
              </a:rPr>
              <a:t>Trajectoire de réduction ✓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fr-FR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venir Next LT Pro" panose="020B0504020202020204" pitchFamily="34" charset="0"/>
              </a:rPr>
              <a:t>Ateliers 2tonnes et inclusion ✓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fr-FR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venir Next LT Pro" panose="020B0504020202020204" pitchFamily="34" charset="0"/>
              </a:rPr>
              <a:t>Critères de la charte ✓</a:t>
            </a:r>
          </a:p>
        </p:txBody>
      </p:sp>
    </p:spTree>
    <p:extLst>
      <p:ext uri="{BB962C8B-B14F-4D97-AF65-F5344CB8AC3E}">
        <p14:creationId xmlns:p14="http://schemas.microsoft.com/office/powerpoint/2010/main" val="20721151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7E6663C-7C21-1799-8FE6-EEB7679AEEA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A person on a motorcycle&#10;&#10;AI-generated content may be incorrect.">
            <a:extLst>
              <a:ext uri="{FF2B5EF4-FFF2-40B4-BE49-F238E27FC236}">
                <a16:creationId xmlns:a16="http://schemas.microsoft.com/office/drawing/2014/main" id="{B30FC607-F8F3-369E-1F83-7CB54C8411C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  <a14:imgEffect>
                      <a14:saturation sat="0"/>
                    </a14:imgEffect>
                  </a14:imgLayer>
                </a14:imgProps>
              </a:ext>
            </a:extLst>
          </a:blip>
          <a:srcRect b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0749ABCD-CF61-6EB5-AF08-3DA4B8345ACE}"/>
              </a:ext>
            </a:extLst>
          </p:cNvPr>
          <p:cNvSpPr/>
          <p:nvPr/>
        </p:nvSpPr>
        <p:spPr>
          <a:xfrm>
            <a:off x="-600" y="0"/>
            <a:ext cx="12193200" cy="6858000"/>
          </a:xfrm>
          <a:prstGeom prst="rect">
            <a:avLst/>
          </a:prstGeom>
          <a:solidFill>
            <a:schemeClr val="tx2">
              <a:lumMod val="25000"/>
              <a:lumOff val="75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C98ED48C-CC63-14E5-B7EA-F8ECD4396B8D}"/>
              </a:ext>
            </a:extLst>
          </p:cNvPr>
          <p:cNvGrpSpPr/>
          <p:nvPr/>
        </p:nvGrpSpPr>
        <p:grpSpPr>
          <a:xfrm>
            <a:off x="3791559" y="1440000"/>
            <a:ext cx="4608883" cy="1059211"/>
            <a:chOff x="3105381" y="2351309"/>
            <a:chExt cx="4608883" cy="1059211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655A4CCF-1051-7629-8135-A9901DA0CF79}"/>
                </a:ext>
              </a:extLst>
            </p:cNvPr>
            <p:cNvSpPr txBox="1"/>
            <p:nvPr/>
          </p:nvSpPr>
          <p:spPr>
            <a:xfrm>
              <a:off x="3159812" y="2394857"/>
              <a:ext cx="4554452" cy="10156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fr-FR" sz="6000" b="1" dirty="0">
                  <a:latin typeface="Avenir Next LT Pro" panose="020B0504020202020204" pitchFamily="34" charset="0"/>
                </a:rPr>
                <a:t>CR S1 2025</a:t>
              </a:r>
              <a:endParaRPr lang="en-US" sz="6000" b="1" dirty="0">
                <a:latin typeface="Avenir Next LT Pro" panose="020B0504020202020204" pitchFamily="34" charset="0"/>
              </a:endParaRP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39C74526-E944-6A7D-1EBC-9666AD0A150C}"/>
                </a:ext>
              </a:extLst>
            </p:cNvPr>
            <p:cNvSpPr txBox="1"/>
            <p:nvPr/>
          </p:nvSpPr>
          <p:spPr>
            <a:xfrm>
              <a:off x="3105381" y="2351309"/>
              <a:ext cx="4554452" cy="10156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fr-FR" sz="6000" b="1" dirty="0">
                  <a:solidFill>
                    <a:schemeClr val="bg1"/>
                  </a:solidFill>
                  <a:latin typeface="Avenir Next LT Pro" panose="020B0504020202020204" pitchFamily="34" charset="0"/>
                </a:rPr>
                <a:t>CR S1 2025</a:t>
              </a:r>
              <a:endParaRPr lang="en-US" sz="6000" b="1" dirty="0">
                <a:solidFill>
                  <a:schemeClr val="bg1"/>
                </a:solidFill>
                <a:latin typeface="Avenir Next LT Pro" panose="020B0504020202020204" pitchFamily="34" charset="0"/>
              </a:endParaRPr>
            </a:p>
          </p:txBody>
        </p:sp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62E5498F-1008-ABA6-3641-05A93F1F84FF}"/>
              </a:ext>
            </a:extLst>
          </p:cNvPr>
          <p:cNvGrpSpPr/>
          <p:nvPr/>
        </p:nvGrpSpPr>
        <p:grpSpPr>
          <a:xfrm>
            <a:off x="10171754" y="5016489"/>
            <a:ext cx="2018722" cy="1440000"/>
            <a:chOff x="10171754" y="5016489"/>
            <a:chExt cx="2018722" cy="1440000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3668014C-5472-F065-F084-753E868EF2A0}"/>
                </a:ext>
              </a:extLst>
            </p:cNvPr>
            <p:cNvSpPr/>
            <p:nvPr/>
          </p:nvSpPr>
          <p:spPr>
            <a:xfrm>
              <a:off x="10891753" y="5016489"/>
              <a:ext cx="1298723" cy="1440000"/>
            </a:xfrm>
            <a:prstGeom prst="rect">
              <a:avLst/>
            </a:prstGeom>
            <a:gradFill>
              <a:gsLst>
                <a:gs pos="0">
                  <a:srgbClr val="A0A0A0"/>
                </a:gs>
                <a:gs pos="100000">
                  <a:srgbClr val="4A4A4A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9" name="Picture 8" descr="A logo for a race car&#10;&#10;AI-generated content may be incorrect.">
              <a:extLst>
                <a:ext uri="{FF2B5EF4-FFF2-40B4-BE49-F238E27FC236}">
                  <a16:creationId xmlns:a16="http://schemas.microsoft.com/office/drawing/2014/main" id="{D2630315-EBBB-5908-8B41-5836968DE4B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4223" t="9842" r="20441" b="11904"/>
            <a:stretch/>
          </p:blipFill>
          <p:spPr>
            <a:xfrm>
              <a:off x="10171754" y="5016489"/>
              <a:ext cx="1440000" cy="1440000"/>
            </a:xfrm>
            <a:prstGeom prst="ellipse">
              <a:avLst/>
            </a:prstGeom>
          </p:spPr>
        </p:pic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D3F1BF9C-415A-8A8C-A1CC-E19CDC1E07E9}"/>
              </a:ext>
            </a:extLst>
          </p:cNvPr>
          <p:cNvGrpSpPr/>
          <p:nvPr/>
        </p:nvGrpSpPr>
        <p:grpSpPr>
          <a:xfrm>
            <a:off x="360000" y="360000"/>
            <a:ext cx="2284891" cy="418258"/>
            <a:chOff x="3135861" y="2376709"/>
            <a:chExt cx="2284891" cy="418258"/>
          </a:xfrm>
        </p:grpSpPr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694916A3-A015-666B-E50D-B021DBCAEBE1}"/>
                </a:ext>
              </a:extLst>
            </p:cNvPr>
            <p:cNvSpPr txBox="1"/>
            <p:nvPr/>
          </p:nvSpPr>
          <p:spPr>
            <a:xfrm>
              <a:off x="3159812" y="2394857"/>
              <a:ext cx="226094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fr-FR" sz="2000" b="1" dirty="0">
                  <a:latin typeface="Avenir Next LT Pro" panose="020B0504020202020204" pitchFamily="34" charset="0"/>
                </a:rPr>
                <a:t>II. Bilan financier</a:t>
              </a:r>
              <a:endParaRPr lang="en-US" sz="2000" b="1" dirty="0">
                <a:latin typeface="Avenir Next LT Pro" panose="020B0504020202020204" pitchFamily="34" charset="0"/>
              </a:endParaRP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AD231782-CE18-754F-93AF-AEAC048C3254}"/>
                </a:ext>
              </a:extLst>
            </p:cNvPr>
            <p:cNvSpPr txBox="1"/>
            <p:nvPr/>
          </p:nvSpPr>
          <p:spPr>
            <a:xfrm>
              <a:off x="3135861" y="2376709"/>
              <a:ext cx="226094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fr-FR" sz="2000" b="1" dirty="0">
                  <a:solidFill>
                    <a:schemeClr val="bg1"/>
                  </a:solidFill>
                  <a:latin typeface="Avenir Next LT Pro" panose="020B0504020202020204" pitchFamily="34" charset="0"/>
                </a:rPr>
                <a:t>II. Bilan financier</a:t>
              </a:r>
              <a:endParaRPr lang="en-US" sz="2000" b="1" dirty="0">
                <a:solidFill>
                  <a:schemeClr val="bg1"/>
                </a:solidFill>
                <a:latin typeface="Avenir Next LT Pro" panose="020B0504020202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83420696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06941AF-C6F4-630B-9604-9031199476F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FC61BE6B-95C3-117B-C130-26EAA3A7126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1"/>
            <a:ext cx="12192000" cy="6857999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56C29811-552C-398E-6F7F-513AA5A2E2DF}"/>
              </a:ext>
            </a:extLst>
          </p:cNvPr>
          <p:cNvSpPr/>
          <p:nvPr/>
        </p:nvSpPr>
        <p:spPr>
          <a:xfrm>
            <a:off x="-600" y="0"/>
            <a:ext cx="12193200" cy="6858000"/>
          </a:xfrm>
          <a:prstGeom prst="rect">
            <a:avLst/>
          </a:prstGeom>
          <a:solidFill>
            <a:schemeClr val="tx2">
              <a:lumMod val="25000"/>
              <a:lumOff val="75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E8926007-7DD8-BB4F-0709-710E7A2FEE76}"/>
              </a:ext>
            </a:extLst>
          </p:cNvPr>
          <p:cNvGrpSpPr/>
          <p:nvPr/>
        </p:nvGrpSpPr>
        <p:grpSpPr>
          <a:xfrm>
            <a:off x="296816" y="1440000"/>
            <a:ext cx="11598368" cy="1059211"/>
            <a:chOff x="252641" y="2351309"/>
            <a:chExt cx="11598368" cy="1059211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7BE1691B-1AE2-9122-EECB-D20782C38315}"/>
                </a:ext>
              </a:extLst>
            </p:cNvPr>
            <p:cNvSpPr txBox="1"/>
            <p:nvPr/>
          </p:nvSpPr>
          <p:spPr>
            <a:xfrm>
              <a:off x="252641" y="2394857"/>
              <a:ext cx="11598368" cy="10156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fr-FR" sz="6000" b="1" dirty="0">
                  <a:latin typeface="Avenir Next LT Pro" panose="020B0504020202020204" pitchFamily="34" charset="0"/>
                </a:rPr>
                <a:t>FLUX DE TRESORERIE S1 2025</a:t>
              </a:r>
              <a:endParaRPr lang="en-US" sz="6000" b="1" dirty="0">
                <a:latin typeface="Avenir Next LT Pro" panose="020B0504020202020204" pitchFamily="34" charset="0"/>
              </a:endParaRP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A678D25C-E983-B3F8-9F6D-E1B897E3F896}"/>
                </a:ext>
              </a:extLst>
            </p:cNvPr>
            <p:cNvSpPr txBox="1"/>
            <p:nvPr/>
          </p:nvSpPr>
          <p:spPr>
            <a:xfrm>
              <a:off x="252641" y="2351309"/>
              <a:ext cx="11598368" cy="10156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fr-FR" sz="6000" b="1" dirty="0">
                  <a:solidFill>
                    <a:schemeClr val="bg1"/>
                  </a:solidFill>
                  <a:latin typeface="Avenir Next LT Pro" panose="020B0504020202020204" pitchFamily="34" charset="0"/>
                </a:rPr>
                <a:t>FLUX DE TRESORERIE </a:t>
              </a:r>
              <a:r>
                <a:rPr lang="fr-FR" sz="6000" b="1">
                  <a:solidFill>
                    <a:schemeClr val="bg1"/>
                  </a:solidFill>
                  <a:latin typeface="Avenir Next LT Pro" panose="020B0504020202020204" pitchFamily="34" charset="0"/>
                </a:rPr>
                <a:t>S1 2025</a:t>
              </a:r>
              <a:endParaRPr lang="fr-FR" sz="6000" b="1" dirty="0">
                <a:solidFill>
                  <a:schemeClr val="bg1"/>
                </a:solidFill>
                <a:latin typeface="Avenir Next LT Pro" panose="020B0504020202020204" pitchFamily="34" charset="0"/>
              </a:endParaRPr>
            </a:p>
          </p:txBody>
        </p:sp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2ACAB12E-E42E-F36D-9835-7BF8DE895D51}"/>
              </a:ext>
            </a:extLst>
          </p:cNvPr>
          <p:cNvGrpSpPr/>
          <p:nvPr/>
        </p:nvGrpSpPr>
        <p:grpSpPr>
          <a:xfrm>
            <a:off x="10171754" y="5016489"/>
            <a:ext cx="2018722" cy="1440000"/>
            <a:chOff x="10171754" y="5016489"/>
            <a:chExt cx="2018722" cy="1440000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AB110C69-229B-9F09-9772-52A6A70771FC}"/>
                </a:ext>
              </a:extLst>
            </p:cNvPr>
            <p:cNvSpPr/>
            <p:nvPr/>
          </p:nvSpPr>
          <p:spPr>
            <a:xfrm>
              <a:off x="10891753" y="5016489"/>
              <a:ext cx="1298723" cy="1440000"/>
            </a:xfrm>
            <a:prstGeom prst="rect">
              <a:avLst/>
            </a:prstGeom>
            <a:gradFill>
              <a:gsLst>
                <a:gs pos="0">
                  <a:srgbClr val="A0A0A0"/>
                </a:gs>
                <a:gs pos="100000">
                  <a:srgbClr val="4A4A4A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9" name="Picture 8" descr="A logo for a race car&#10;&#10;AI-generated content may be incorrect.">
              <a:extLst>
                <a:ext uri="{FF2B5EF4-FFF2-40B4-BE49-F238E27FC236}">
                  <a16:creationId xmlns:a16="http://schemas.microsoft.com/office/drawing/2014/main" id="{834B26A1-DAFE-A15E-929B-09BEAB3A1BF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4223" t="9842" r="20441" b="11904"/>
            <a:stretch/>
          </p:blipFill>
          <p:spPr>
            <a:xfrm>
              <a:off x="10171754" y="5016489"/>
              <a:ext cx="1440000" cy="1440000"/>
            </a:xfrm>
            <a:prstGeom prst="ellipse">
              <a:avLst/>
            </a:prstGeom>
          </p:spPr>
        </p:pic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DD6B73D8-FA41-0625-794B-1A849932B232}"/>
              </a:ext>
            </a:extLst>
          </p:cNvPr>
          <p:cNvGrpSpPr/>
          <p:nvPr/>
        </p:nvGrpSpPr>
        <p:grpSpPr>
          <a:xfrm>
            <a:off x="360000" y="360000"/>
            <a:ext cx="2284891" cy="418258"/>
            <a:chOff x="3135861" y="2376709"/>
            <a:chExt cx="2284891" cy="418258"/>
          </a:xfrm>
        </p:grpSpPr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1EAEDF16-2F6C-CBA0-B87D-3C953CCCB926}"/>
                </a:ext>
              </a:extLst>
            </p:cNvPr>
            <p:cNvSpPr txBox="1"/>
            <p:nvPr/>
          </p:nvSpPr>
          <p:spPr>
            <a:xfrm>
              <a:off x="3159812" y="2394857"/>
              <a:ext cx="226094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fr-FR" sz="2000" b="1" dirty="0">
                  <a:latin typeface="Avenir Next LT Pro" panose="020B0504020202020204" pitchFamily="34" charset="0"/>
                </a:rPr>
                <a:t>II. Bilan financier</a:t>
              </a:r>
              <a:endParaRPr lang="en-US" sz="2000" b="1" dirty="0">
                <a:latin typeface="Avenir Next LT Pro" panose="020B0504020202020204" pitchFamily="34" charset="0"/>
              </a:endParaRP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DE37FE44-7915-F013-2EAB-852B85CB9EF8}"/>
                </a:ext>
              </a:extLst>
            </p:cNvPr>
            <p:cNvSpPr txBox="1"/>
            <p:nvPr/>
          </p:nvSpPr>
          <p:spPr>
            <a:xfrm>
              <a:off x="3135861" y="2376709"/>
              <a:ext cx="226094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fr-FR" sz="2000" b="1" dirty="0">
                  <a:solidFill>
                    <a:schemeClr val="bg1"/>
                  </a:solidFill>
                  <a:latin typeface="Avenir Next LT Pro" panose="020B0504020202020204" pitchFamily="34" charset="0"/>
                </a:rPr>
                <a:t>II. Bilan financier</a:t>
              </a:r>
              <a:endParaRPr lang="en-US" sz="2000" b="1" dirty="0">
                <a:solidFill>
                  <a:schemeClr val="bg1"/>
                </a:solidFill>
                <a:latin typeface="Avenir Next LT Pro" panose="020B0504020202020204" pitchFamily="34" charset="0"/>
              </a:endParaRPr>
            </a:p>
          </p:txBody>
        </p:sp>
      </p:grpSp>
      <p:pic>
        <p:nvPicPr>
          <p:cNvPr id="17" name="Picture 16">
            <a:extLst>
              <a:ext uri="{FF2B5EF4-FFF2-40B4-BE49-F238E27FC236}">
                <a16:creationId xmlns:a16="http://schemas.microsoft.com/office/drawing/2014/main" id="{49960594-E2ED-06EE-03C7-5F338FEFE9C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355688" y="2794580"/>
            <a:ext cx="7480624" cy="36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61003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E0580CE-64BE-E84F-71CC-BB05D6E881F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>
            <a:extLst>
              <a:ext uri="{FF2B5EF4-FFF2-40B4-BE49-F238E27FC236}">
                <a16:creationId xmlns:a16="http://schemas.microsoft.com/office/drawing/2014/main" id="{AF7C8B88-1741-8F9D-C3A0-7D60051A1B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"/>
            <a:ext cx="12192000" cy="6857999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5B532DF2-822D-685E-144C-B088A95589DD}"/>
              </a:ext>
            </a:extLst>
          </p:cNvPr>
          <p:cNvSpPr/>
          <p:nvPr/>
        </p:nvSpPr>
        <p:spPr>
          <a:xfrm>
            <a:off x="-600" y="0"/>
            <a:ext cx="12193200" cy="6858000"/>
          </a:xfrm>
          <a:prstGeom prst="rect">
            <a:avLst/>
          </a:prstGeom>
          <a:solidFill>
            <a:schemeClr val="tx2">
              <a:lumMod val="25000"/>
              <a:lumOff val="75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788FF58A-49D9-79BA-F191-33892DE67F0F}"/>
              </a:ext>
            </a:extLst>
          </p:cNvPr>
          <p:cNvGrpSpPr/>
          <p:nvPr/>
        </p:nvGrpSpPr>
        <p:grpSpPr>
          <a:xfrm>
            <a:off x="1738878" y="1440000"/>
            <a:ext cx="8714245" cy="1059211"/>
            <a:chOff x="252641" y="2351309"/>
            <a:chExt cx="8714245" cy="1059211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FD899D20-5BA1-D0E7-2B40-7F93972508B4}"/>
                </a:ext>
              </a:extLst>
            </p:cNvPr>
            <p:cNvSpPr txBox="1"/>
            <p:nvPr/>
          </p:nvSpPr>
          <p:spPr>
            <a:xfrm>
              <a:off x="252641" y="2394857"/>
              <a:ext cx="8714245" cy="10156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fr-FR" sz="6000" b="1" dirty="0">
                  <a:latin typeface="Avenir Next LT Pro" panose="020B0504020202020204" pitchFamily="34" charset="0"/>
                </a:rPr>
                <a:t>PRISE EN MAIN ODOO</a:t>
              </a:r>
              <a:endParaRPr lang="en-US" sz="6000" b="1" dirty="0">
                <a:latin typeface="Avenir Next LT Pro" panose="020B0504020202020204" pitchFamily="34" charset="0"/>
              </a:endParaRP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0831B5F2-5DFE-080E-0CFE-69A70FEECF46}"/>
                </a:ext>
              </a:extLst>
            </p:cNvPr>
            <p:cNvSpPr txBox="1"/>
            <p:nvPr/>
          </p:nvSpPr>
          <p:spPr>
            <a:xfrm>
              <a:off x="252641" y="2351309"/>
              <a:ext cx="8714245" cy="10156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fr-FR" sz="6000" b="1" dirty="0">
                  <a:solidFill>
                    <a:schemeClr val="bg1"/>
                  </a:solidFill>
                  <a:latin typeface="Avenir Next LT Pro" panose="020B0504020202020204" pitchFamily="34" charset="0"/>
                </a:rPr>
                <a:t>PRISE EN MAIN ODOO</a:t>
              </a:r>
            </a:p>
          </p:txBody>
        </p:sp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96153E57-9683-4CDF-83E6-CB1D0FF59732}"/>
              </a:ext>
            </a:extLst>
          </p:cNvPr>
          <p:cNvGrpSpPr/>
          <p:nvPr/>
        </p:nvGrpSpPr>
        <p:grpSpPr>
          <a:xfrm>
            <a:off x="10171754" y="5016489"/>
            <a:ext cx="2018722" cy="1440000"/>
            <a:chOff x="10171754" y="5016489"/>
            <a:chExt cx="2018722" cy="1440000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69E38F84-1B4E-BEF4-C5CE-5D23D7AFC857}"/>
                </a:ext>
              </a:extLst>
            </p:cNvPr>
            <p:cNvSpPr/>
            <p:nvPr/>
          </p:nvSpPr>
          <p:spPr>
            <a:xfrm>
              <a:off x="10891753" y="5016489"/>
              <a:ext cx="1298723" cy="1440000"/>
            </a:xfrm>
            <a:prstGeom prst="rect">
              <a:avLst/>
            </a:prstGeom>
            <a:gradFill>
              <a:gsLst>
                <a:gs pos="0">
                  <a:srgbClr val="A0A0A0"/>
                </a:gs>
                <a:gs pos="100000">
                  <a:srgbClr val="4A4A4A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9" name="Picture 8" descr="A logo for a race car&#10;&#10;AI-generated content may be incorrect.">
              <a:extLst>
                <a:ext uri="{FF2B5EF4-FFF2-40B4-BE49-F238E27FC236}">
                  <a16:creationId xmlns:a16="http://schemas.microsoft.com/office/drawing/2014/main" id="{1B535CCC-0A75-BE05-05F6-66A218D9E3B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4223" t="9842" r="20441" b="11904"/>
            <a:stretch/>
          </p:blipFill>
          <p:spPr>
            <a:xfrm>
              <a:off x="10171754" y="5016489"/>
              <a:ext cx="1440000" cy="1440000"/>
            </a:xfrm>
            <a:prstGeom prst="ellipse">
              <a:avLst/>
            </a:prstGeom>
          </p:spPr>
        </p:pic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A3F0D7A8-47A0-C8FF-1498-7AFBC4D84701}"/>
              </a:ext>
            </a:extLst>
          </p:cNvPr>
          <p:cNvGrpSpPr/>
          <p:nvPr/>
        </p:nvGrpSpPr>
        <p:grpSpPr>
          <a:xfrm>
            <a:off x="360000" y="360000"/>
            <a:ext cx="2284891" cy="418258"/>
            <a:chOff x="3135861" y="2376709"/>
            <a:chExt cx="2284891" cy="418258"/>
          </a:xfrm>
        </p:grpSpPr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1414FDB2-F009-B3C7-EA1F-4E4B205530C8}"/>
                </a:ext>
              </a:extLst>
            </p:cNvPr>
            <p:cNvSpPr txBox="1"/>
            <p:nvPr/>
          </p:nvSpPr>
          <p:spPr>
            <a:xfrm>
              <a:off x="3159812" y="2394857"/>
              <a:ext cx="226094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fr-FR" sz="2000" b="1" dirty="0">
                  <a:latin typeface="Avenir Next LT Pro" panose="020B0504020202020204" pitchFamily="34" charset="0"/>
                </a:rPr>
                <a:t>II. Bilan financier</a:t>
              </a:r>
              <a:endParaRPr lang="en-US" sz="2000" b="1" dirty="0">
                <a:latin typeface="Avenir Next LT Pro" panose="020B0504020202020204" pitchFamily="34" charset="0"/>
              </a:endParaRP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4477CEDB-E928-6986-128B-4BB2A5E363C2}"/>
                </a:ext>
              </a:extLst>
            </p:cNvPr>
            <p:cNvSpPr txBox="1"/>
            <p:nvPr/>
          </p:nvSpPr>
          <p:spPr>
            <a:xfrm>
              <a:off x="3135861" y="2376709"/>
              <a:ext cx="226094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fr-FR" sz="2000" b="1" dirty="0">
                  <a:solidFill>
                    <a:schemeClr val="bg1"/>
                  </a:solidFill>
                  <a:latin typeface="Avenir Next LT Pro" panose="020B0504020202020204" pitchFamily="34" charset="0"/>
                </a:rPr>
                <a:t>II. Bilan financier</a:t>
              </a:r>
              <a:endParaRPr lang="en-US" sz="2000" b="1" dirty="0">
                <a:solidFill>
                  <a:schemeClr val="bg1"/>
                </a:solidFill>
                <a:latin typeface="Avenir Next LT Pro" panose="020B0504020202020204" pitchFamily="34" charset="0"/>
              </a:endParaRPr>
            </a:p>
          </p:txBody>
        </p:sp>
      </p:grpSp>
      <p:sp>
        <p:nvSpPr>
          <p:cNvPr id="12" name="TextBox 11">
            <a:extLst>
              <a:ext uri="{FF2B5EF4-FFF2-40B4-BE49-F238E27FC236}">
                <a16:creationId xmlns:a16="http://schemas.microsoft.com/office/drawing/2014/main" id="{DD92A3D7-B473-15D7-0C0B-67FB38BA07AA}"/>
              </a:ext>
            </a:extLst>
          </p:cNvPr>
          <p:cNvSpPr txBox="1"/>
          <p:nvPr/>
        </p:nvSpPr>
        <p:spPr>
          <a:xfrm>
            <a:off x="2620940" y="3237248"/>
            <a:ext cx="5473806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venir Next LT Pro" panose="020B0504020202020204" pitchFamily="34" charset="0"/>
              </a:rPr>
              <a:t>Pas de réel besoin pour l’instant.</a:t>
            </a:r>
          </a:p>
          <a:p>
            <a:r>
              <a:rPr lang="fr-FR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venir Next LT Pro" panose="020B0504020202020204" pitchFamily="34" charset="0"/>
              </a:rPr>
              <a:t>Prise en main prévue au S2 2025</a:t>
            </a:r>
          </a:p>
        </p:txBody>
      </p:sp>
    </p:spTree>
    <p:extLst>
      <p:ext uri="{BB962C8B-B14F-4D97-AF65-F5344CB8AC3E}">
        <p14:creationId xmlns:p14="http://schemas.microsoft.com/office/powerpoint/2010/main" val="9488319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FDF96D0-78A3-0AC2-B306-4D8F1356C24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E0E72C22-0037-3938-AA72-F3A5E9F6164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FAA6D577-7898-D7C1-67E6-B8335DE0E23B}"/>
              </a:ext>
            </a:extLst>
          </p:cNvPr>
          <p:cNvSpPr/>
          <p:nvPr/>
        </p:nvSpPr>
        <p:spPr>
          <a:xfrm>
            <a:off x="-600" y="0"/>
            <a:ext cx="12193200" cy="6858000"/>
          </a:xfrm>
          <a:prstGeom prst="rect">
            <a:avLst/>
          </a:prstGeom>
          <a:solidFill>
            <a:schemeClr val="tx2">
              <a:lumMod val="25000"/>
              <a:lumOff val="75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01FF0BE8-4281-889B-4CF8-392CA7EB06F7}"/>
              </a:ext>
            </a:extLst>
          </p:cNvPr>
          <p:cNvGrpSpPr/>
          <p:nvPr/>
        </p:nvGrpSpPr>
        <p:grpSpPr>
          <a:xfrm>
            <a:off x="2106001" y="1440000"/>
            <a:ext cx="7979999" cy="1059211"/>
            <a:chOff x="3105381" y="2351309"/>
            <a:chExt cx="7979999" cy="1059211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9D220D29-FAE1-5074-3F61-1E5767B95BAA}"/>
                </a:ext>
              </a:extLst>
            </p:cNvPr>
            <p:cNvSpPr txBox="1"/>
            <p:nvPr/>
          </p:nvSpPr>
          <p:spPr>
            <a:xfrm>
              <a:off x="3159812" y="2394857"/>
              <a:ext cx="7925568" cy="10156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fr-FR" sz="6000" b="1" dirty="0">
                  <a:latin typeface="Avenir Next LT Pro" panose="020B0504020202020204" pitchFamily="34" charset="0"/>
                </a:rPr>
                <a:t>EVENEMENTS DU S2</a:t>
              </a:r>
              <a:endParaRPr lang="en-US" sz="6000" b="1" dirty="0">
                <a:latin typeface="Avenir Next LT Pro" panose="020B0504020202020204" pitchFamily="34" charset="0"/>
              </a:endParaRP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C3A7C4B1-C206-92CB-D277-68195F5CDEEF}"/>
                </a:ext>
              </a:extLst>
            </p:cNvPr>
            <p:cNvSpPr txBox="1"/>
            <p:nvPr/>
          </p:nvSpPr>
          <p:spPr>
            <a:xfrm>
              <a:off x="3105381" y="2351309"/>
              <a:ext cx="7925568" cy="10156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fr-FR" sz="6000" b="1" dirty="0">
                  <a:solidFill>
                    <a:schemeClr val="bg1"/>
                  </a:solidFill>
                  <a:latin typeface="Avenir Next LT Pro" panose="020B0504020202020204" pitchFamily="34" charset="0"/>
                </a:rPr>
                <a:t>EVENEMENTS DU S2</a:t>
              </a:r>
              <a:endParaRPr lang="en-US" sz="6000" b="1" dirty="0">
                <a:solidFill>
                  <a:schemeClr val="bg1"/>
                </a:solidFill>
                <a:latin typeface="Avenir Next LT Pro" panose="020B0504020202020204" pitchFamily="34" charset="0"/>
              </a:endParaRPr>
            </a:p>
          </p:txBody>
        </p:sp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CDE682ED-C78F-2BF8-1CDD-0C9D521F975F}"/>
              </a:ext>
            </a:extLst>
          </p:cNvPr>
          <p:cNvGrpSpPr/>
          <p:nvPr/>
        </p:nvGrpSpPr>
        <p:grpSpPr>
          <a:xfrm>
            <a:off x="10171754" y="5016489"/>
            <a:ext cx="2018722" cy="1440000"/>
            <a:chOff x="10171754" y="5016489"/>
            <a:chExt cx="2018722" cy="1440000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2F08F6AB-268A-66A6-C3C9-5C4C5EB387C2}"/>
                </a:ext>
              </a:extLst>
            </p:cNvPr>
            <p:cNvSpPr/>
            <p:nvPr/>
          </p:nvSpPr>
          <p:spPr>
            <a:xfrm>
              <a:off x="10891753" y="5016489"/>
              <a:ext cx="1298723" cy="1440000"/>
            </a:xfrm>
            <a:prstGeom prst="rect">
              <a:avLst/>
            </a:prstGeom>
            <a:gradFill>
              <a:gsLst>
                <a:gs pos="0">
                  <a:srgbClr val="A0A0A0"/>
                </a:gs>
                <a:gs pos="100000">
                  <a:srgbClr val="4A4A4A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9" name="Picture 8" descr="A logo for a race car&#10;&#10;AI-generated content may be incorrect.">
              <a:extLst>
                <a:ext uri="{FF2B5EF4-FFF2-40B4-BE49-F238E27FC236}">
                  <a16:creationId xmlns:a16="http://schemas.microsoft.com/office/drawing/2014/main" id="{07F199BD-F073-CB3D-D50E-B0C418876E5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4223" t="9842" r="20441" b="11904"/>
            <a:stretch/>
          </p:blipFill>
          <p:spPr>
            <a:xfrm>
              <a:off x="10171754" y="5016489"/>
              <a:ext cx="1440000" cy="1440000"/>
            </a:xfrm>
            <a:prstGeom prst="ellipse">
              <a:avLst/>
            </a:prstGeom>
          </p:spPr>
        </p:pic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8C20E274-1575-8EC6-9C07-BAF175DE3B87}"/>
              </a:ext>
            </a:extLst>
          </p:cNvPr>
          <p:cNvGrpSpPr/>
          <p:nvPr/>
        </p:nvGrpSpPr>
        <p:grpSpPr>
          <a:xfrm>
            <a:off x="360000" y="360000"/>
            <a:ext cx="2876399" cy="418258"/>
            <a:chOff x="3135861" y="2376709"/>
            <a:chExt cx="2876399" cy="418258"/>
          </a:xfrm>
        </p:grpSpPr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FDCEF401-F82E-260D-CC91-1E390649E976}"/>
                </a:ext>
              </a:extLst>
            </p:cNvPr>
            <p:cNvSpPr txBox="1"/>
            <p:nvPr/>
          </p:nvSpPr>
          <p:spPr>
            <a:xfrm>
              <a:off x="3159812" y="2394857"/>
              <a:ext cx="2852448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fr-FR" sz="2000" b="1" dirty="0">
                  <a:latin typeface="Avenir Next LT Pro" panose="020B0504020202020204" pitchFamily="34" charset="0"/>
                </a:rPr>
                <a:t>III. Anticipation du S2</a:t>
              </a:r>
              <a:endParaRPr lang="en-US" sz="2000" b="1" dirty="0">
                <a:latin typeface="Avenir Next LT Pro" panose="020B0504020202020204" pitchFamily="34" charset="0"/>
              </a:endParaRP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861EECAA-2E0A-1BA7-F979-5ED60F6FD8E5}"/>
                </a:ext>
              </a:extLst>
            </p:cNvPr>
            <p:cNvSpPr txBox="1"/>
            <p:nvPr/>
          </p:nvSpPr>
          <p:spPr>
            <a:xfrm>
              <a:off x="3135861" y="2376709"/>
              <a:ext cx="2852448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fr-FR" sz="2000" b="1" dirty="0">
                  <a:solidFill>
                    <a:schemeClr val="bg1"/>
                  </a:solidFill>
                  <a:latin typeface="Avenir Next LT Pro" panose="020B0504020202020204" pitchFamily="34" charset="0"/>
                </a:rPr>
                <a:t>III. Anticipation du S2</a:t>
              </a:r>
              <a:endParaRPr lang="en-US" sz="2000" b="1" dirty="0">
                <a:solidFill>
                  <a:schemeClr val="bg1"/>
                </a:solidFill>
                <a:latin typeface="Avenir Next LT Pro" panose="020B0504020202020204" pitchFamily="34" charset="0"/>
              </a:endParaRPr>
            </a:p>
          </p:txBody>
        </p:sp>
      </p:grpSp>
      <p:sp>
        <p:nvSpPr>
          <p:cNvPr id="12" name="TextBox 11">
            <a:extLst>
              <a:ext uri="{FF2B5EF4-FFF2-40B4-BE49-F238E27FC236}">
                <a16:creationId xmlns:a16="http://schemas.microsoft.com/office/drawing/2014/main" id="{B5A260CC-4CD3-93BE-5738-6B4A1AEEE99A}"/>
              </a:ext>
            </a:extLst>
          </p:cNvPr>
          <p:cNvSpPr txBox="1"/>
          <p:nvPr/>
        </p:nvSpPr>
        <p:spPr>
          <a:xfrm>
            <a:off x="2169598" y="3322901"/>
            <a:ext cx="6093206" cy="18158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fr-FR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venir Next LT Pro" panose="020B0504020202020204" pitchFamily="34" charset="0"/>
              </a:rPr>
              <a:t>GP Inter-asso (septembre)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fr-FR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venir Next LT Pro" panose="020B0504020202020204" pitchFamily="34" charset="0"/>
              </a:rPr>
              <a:t>Mario Karting (octobre)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fr-FR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venir Next LT Pro" panose="020B0504020202020204" pitchFamily="34" charset="0"/>
              </a:rPr>
              <a:t>Visite collectionneur ? (novembre)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fr-FR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venir Next LT Pro" panose="020B0504020202020204" pitchFamily="34" charset="0"/>
              </a:rPr>
              <a:t>Karting (octobre à décembre)</a:t>
            </a:r>
          </a:p>
        </p:txBody>
      </p:sp>
    </p:spTree>
    <p:extLst>
      <p:ext uri="{BB962C8B-B14F-4D97-AF65-F5344CB8AC3E}">
        <p14:creationId xmlns:p14="http://schemas.microsoft.com/office/powerpoint/2010/main" val="18119052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5623AB81EB26B84EAC4C7C45C24C5D09" ma:contentTypeVersion="10" ma:contentTypeDescription="Crée un document." ma:contentTypeScope="" ma:versionID="f43f80b7d6fff50fdb72548d32262bf9">
  <xsd:schema xmlns:xsd="http://www.w3.org/2001/XMLSchema" xmlns:xs="http://www.w3.org/2001/XMLSchema" xmlns:p="http://schemas.microsoft.com/office/2006/metadata/properties" xmlns:ns3="d53d73cf-71ca-4c03-8773-8d5cc859c201" targetNamespace="http://schemas.microsoft.com/office/2006/metadata/properties" ma:root="true" ma:fieldsID="f2b0b5948870c3f646b0c56dad925705" ns3:_="">
    <xsd:import namespace="d53d73cf-71ca-4c03-8773-8d5cc859c201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ObjectDetectorVersions" minOccurs="0"/>
                <xsd:element ref="ns3:_activity" minOccurs="0"/>
                <xsd:element ref="ns3:MediaServiceSystemTags" minOccurs="0"/>
                <xsd:element ref="ns3:MediaServiceOCR" minOccurs="0"/>
                <xsd:element ref="ns3:MediaServiceGenerationTime" minOccurs="0"/>
                <xsd:element ref="ns3:MediaServiceEventHashCode" minOccurs="0"/>
                <xsd:element ref="ns3:MediaServiceSearchProperties" minOccurs="0"/>
                <xsd:element ref="ns3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53d73cf-71ca-4c03-8773-8d5cc859c201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bjectDetectorVersions" ma:index="10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_activity" ma:index="11" nillable="true" ma:displayName="_activity" ma:hidden="true" ma:internalName="_activity">
      <xsd:simpleType>
        <xsd:restriction base="dms:Note"/>
      </xsd:simpleType>
    </xsd:element>
    <xsd:element name="MediaServiceSystemTags" ma:index="12" nillable="true" ma:displayName="MediaServiceSystemTags" ma:hidden="true" ma:internalName="MediaServiceSystemTags" ma:readOnly="true">
      <xsd:simpleType>
        <xsd:restriction base="dms:Note"/>
      </xsd:simpleType>
    </xsd:element>
    <xsd:element name="MediaServiceOCR" ma:index="13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SearchProperties" ma:index="16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ateTaken" ma:index="17" nillable="true" ma:displayName="MediaServiceDateTaken" ma:hidden="true" ma:indexed="true" ma:internalName="MediaServiceDateTaken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ype de contenu"/>
        <xsd:element ref="dc:title" minOccurs="0" maxOccurs="1" ma:index="4" ma:displayName="Titr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activity xmlns="d53d73cf-71ca-4c03-8773-8d5cc859c201" xsi:nil="true"/>
  </documentManagement>
</p:properties>
</file>

<file path=customXml/itemProps1.xml><?xml version="1.0" encoding="utf-8"?>
<ds:datastoreItem xmlns:ds="http://schemas.openxmlformats.org/officeDocument/2006/customXml" ds:itemID="{51442C1D-4A45-415B-8682-55F70ADEAE1A}">
  <ds:schemaRefs>
    <ds:schemaRef ds:uri="d53d73cf-71ca-4c03-8773-8d5cc859c201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71C62280-9292-413D-9139-C89B46CC979B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903B84F2-E391-46C0-98BF-A4281ACA8FBA}">
  <ds:schemaRefs>
    <ds:schemaRef ds:uri="http://purl.org/dc/elements/1.1/"/>
    <ds:schemaRef ds:uri="http://purl.org/dc/terms/"/>
    <ds:schemaRef ds:uri="d53d73cf-71ca-4c03-8773-8d5cc859c201"/>
    <ds:schemaRef ds:uri="http://purl.org/dc/dcmitype/"/>
    <ds:schemaRef ds:uri="http://schemas.microsoft.com/office/2006/documentManagement/types"/>
    <ds:schemaRef ds:uri="http://www.w3.org/XML/1998/namespace"/>
    <ds:schemaRef ds:uri="http://schemas.microsoft.com/office/infopath/2007/PartnerControls"/>
    <ds:schemaRef ds:uri="http://schemas.openxmlformats.org/package/2006/metadata/core-properties"/>
    <ds:schemaRef ds:uri="http://schemas.microsoft.com/office/2006/metadata/propertie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152</TotalTime>
  <Words>738</Words>
  <Application>Microsoft Office PowerPoint</Application>
  <PresentationFormat>Widescreen</PresentationFormat>
  <Paragraphs>164</Paragraphs>
  <Slides>20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5" baseType="lpstr">
      <vt:lpstr>Aptos</vt:lpstr>
      <vt:lpstr>Aptos Display</vt:lpstr>
      <vt:lpstr>Arial</vt:lpstr>
      <vt:lpstr>Avenir Next LT Pro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DECLOCHEZ Edouard</dc:creator>
  <cp:lastModifiedBy>DECLOCHEZ Edouard</cp:lastModifiedBy>
  <cp:revision>2</cp:revision>
  <dcterms:created xsi:type="dcterms:W3CDTF">2025-06-05T15:08:34Z</dcterms:created>
  <dcterms:modified xsi:type="dcterms:W3CDTF">2025-06-11T11:28:08Z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0x0101005623AB81EB26B84EAC4C7C45C24C5D09</vt:lpwstr>
  </property>
</Properties>
</file>